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13" r:id="rId6"/>
    <p:sldMasterId id="2147483725" r:id="rId7"/>
    <p:sldMasterId id="2147483737" r:id="rId8"/>
    <p:sldMasterId id="2147483749" r:id="rId9"/>
  </p:sldMasterIdLst>
  <p:notesMasterIdLst>
    <p:notesMasterId r:id="rId27"/>
  </p:notesMasterIdLst>
  <p:sldIdLst>
    <p:sldId id="257" r:id="rId10"/>
    <p:sldId id="264" r:id="rId11"/>
    <p:sldId id="282" r:id="rId12"/>
    <p:sldId id="281" r:id="rId13"/>
    <p:sldId id="280" r:id="rId14"/>
    <p:sldId id="259" r:id="rId15"/>
    <p:sldId id="260" r:id="rId16"/>
    <p:sldId id="266" r:id="rId17"/>
    <p:sldId id="262" r:id="rId18"/>
    <p:sldId id="263" r:id="rId19"/>
    <p:sldId id="277" r:id="rId20"/>
    <p:sldId id="274" r:id="rId21"/>
    <p:sldId id="275" r:id="rId22"/>
    <p:sldId id="279" r:id="rId23"/>
    <p:sldId id="278" r:id="rId24"/>
    <p:sldId id="268" r:id="rId25"/>
    <p:sldId id="27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/>
    <p:restoredTop sz="94674"/>
  </p:normalViewPr>
  <p:slideViewPr>
    <p:cSldViewPr snapToGrid="0" snapToObjects="1">
      <p:cViewPr>
        <p:scale>
          <a:sx n="97" d="100"/>
          <a:sy n="97" d="100"/>
        </p:scale>
        <p:origin x="-2528" y="-20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9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EAEFD-C706-2F48-A457-7B071FDA745D}" type="datetimeFigureOut">
              <a:rPr lang="en-US" smtClean="0"/>
              <a:t>1/10/18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8A7F93-5A61-F748-BFEB-1104154014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00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7F93-5A61-F748-BFEB-11041540148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7F93-5A61-F748-BFEB-1104154014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77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8A7F93-5A61-F748-BFEB-1104154014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6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7E3DA-80C4-8D4D-90CA-E4BB9844BD6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76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4C64F8-F4D4-42FD-9CBE-5660E26DA16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93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7E3DA-80C4-8D4D-90CA-E4BB9844BD6B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4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022-88E0-304C-BEFA-A17F291028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47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921-DA62-1A4D-9BC1-614317172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4CB4-BA9C-AA43-86AE-6791ACF64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8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C8C9-DCB8-5740-9DDF-E15507EF98F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57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42BB-EDB9-E042-A72C-80D8BB60B65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02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5083D-7948-FB45-8AFA-471FF7AA926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08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0E3C7-73BB-6242-BCFF-C1A904EEA8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757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87AFF-1CBF-6E48-890A-D760ECEBC9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50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76EB3-CF61-2844-B0F3-4A36B82C315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3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FB5D-1EFE-144A-A322-CE343167DF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06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50D3C-6A47-8740-BC80-8784A0F33C3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1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BD75-3643-AF4C-90F2-6F0EE6B04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8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78D4E-E192-7243-93BD-9FC32C81BCD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2214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4F914-EA7E-C347-ABC7-B49C46A5765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71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A74E8-7963-D341-95CA-8B8ADA22CD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231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022-88E0-304C-BEFA-A17F291028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4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BD75-3643-AF4C-90F2-6F0EE6B04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5086-9DFF-EE4F-92E5-A4C4EF513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6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6C0-60FE-F441-AD4F-2DB789239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43E-9187-D14A-B26A-3C06C5183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01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B028-8E5F-3442-81B6-B1066BD75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9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B70B-BF72-8249-90F2-B1160A3E3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663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5086-9DFF-EE4F-92E5-A4C4EF513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25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D22-653A-484E-AB03-74C6DEA45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E2D8-F914-F74E-BF4B-444FB89FC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6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921-DA62-1A4D-9BC1-614317172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102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4CB4-BA9C-AA43-86AE-6791ACF64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7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022-88E0-304C-BEFA-A17F291028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2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BD75-3643-AF4C-90F2-6F0EE6B04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82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5086-9DFF-EE4F-92E5-A4C4EF513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4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6C0-60FE-F441-AD4F-2DB789239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43E-9187-D14A-B26A-3C06C5183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9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B028-8E5F-3442-81B6-B1066BD75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9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6C0-60FE-F441-AD4F-2DB789239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0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B70B-BF72-8249-90F2-B1160A3E3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17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D22-653A-484E-AB03-74C6DEA45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52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E2D8-F914-F74E-BF4B-444FB89FC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478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921-DA62-1A4D-9BC1-614317172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4CB4-BA9C-AA43-86AE-6791ACF64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rgbClr val="0000FF"/>
            </a:solidFill>
          </a:ln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2DAA3-0DE6-5344-A935-522FB6D25A89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1/10/18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7A10-7294-485B-A47D-AC9E037EFFE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720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69C96D-AFDE-AD49-951A-338258DEF832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1/10/18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A094D-74E7-4687-8A40-0DCDC7182D3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44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423F7-3EF2-E44E-BC5C-0FDEF3F7F1D1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1/10/18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5C8BE-7B3E-4EF2-B8D3-8DE1E1854EB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403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8CD6F-0E7F-0D43-B414-AA5C4B10EC5C}" type="datetime1">
              <a:rPr lang="en-US" smtClean="0">
                <a:solidFill>
                  <a:prstClr val="black"/>
                </a:solidFill>
              </a:rPr>
              <a:pPr>
                <a:defRPr/>
              </a:pPr>
              <a:t>1/10/18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D377A-70C0-408C-A0AD-41BBE59E48D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128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43E-9187-D14A-B26A-3C06C5183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114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898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48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985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8794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028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0000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9427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9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44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B028-8E5F-3442-81B6-B1066BD75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14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89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920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209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865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571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7620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1158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8421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5784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450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B70B-BF72-8249-90F2-B1160A3E3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972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022-88E0-304C-BEFA-A17F291028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9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BD75-3643-AF4C-90F2-6F0EE6B04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56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5086-9DFF-EE4F-92E5-A4C4EF513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72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6C0-60FE-F441-AD4F-2DB789239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43E-9187-D14A-B26A-3C06C5183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28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B028-8E5F-3442-81B6-B1066BD75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96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B70B-BF72-8249-90F2-B1160A3E3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2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D22-653A-484E-AB03-74C6DEA45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284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E2D8-F914-F74E-BF4B-444FB89FC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83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D22-653A-484E-AB03-74C6DEA45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09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921-DA62-1A4D-9BC1-614317172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73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4CB4-BA9C-AA43-86AE-6791ACF64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89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49022-88E0-304C-BEFA-A17F291028D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707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9BD75-3643-AF4C-90F2-6F0EE6B0406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6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C5086-9DFF-EE4F-92E5-A4C4EF5131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5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56C0-60FE-F441-AD4F-2DB7892395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4A43E-9187-D14A-B26A-3C06C5183FA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24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0B028-8E5F-3442-81B6-B1066BD75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32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0B70B-BF72-8249-90F2-B1160A3E3FF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5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A9D22-653A-484E-AB03-74C6DEA459D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45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E2D8-F914-F74E-BF4B-444FB89FC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AE2D8-F914-F74E-BF4B-444FB89FC5C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06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0D921-DA62-1A4D-9BC1-6143171721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0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4CB4-BA9C-AA43-86AE-6791ACF6432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57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5.xml"/><Relationship Id="rId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78.xml"/><Relationship Id="rId9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3.xml"/><Relationship Id="rId3" Type="http://schemas.openxmlformats.org/officeDocument/2006/relationships/slideLayout" Target="../slideLayouts/slideLayout84.xml"/><Relationship Id="rId4" Type="http://schemas.openxmlformats.org/officeDocument/2006/relationships/slideLayout" Target="../slideLayouts/slideLayout85.xml"/><Relationship Id="rId5" Type="http://schemas.openxmlformats.org/officeDocument/2006/relationships/slideLayout" Target="../slideLayouts/slideLayout86.xml"/><Relationship Id="rId6" Type="http://schemas.openxmlformats.org/officeDocument/2006/relationships/slideLayout" Target="../slideLayouts/slideLayout87.xml"/><Relationship Id="rId7" Type="http://schemas.openxmlformats.org/officeDocument/2006/relationships/slideLayout" Target="../slideLayouts/slideLayout88.xml"/><Relationship Id="rId8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  <a:ln w="28575">
            <a:solidFill>
              <a:srgbClr val="FF26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12/21/17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Hall_Reflections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45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q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ü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2D9F9-2DCF-614F-BC35-351BD1FFE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41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  <a:ln w="28575">
            <a:solidFill>
              <a:srgbClr val="FF26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12/21/17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Hall_Reflections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52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q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ü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  <a:ln w="28575">
            <a:solidFill>
              <a:srgbClr val="FF26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12/21/17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Hall_Reflections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74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q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ü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1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092518-8C02-524E-A4E6-11BB0F8C4148}" type="datetime1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1/10/18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b="1" i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C0C7B-3525-4A6E-987A-0098401E252E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 txBox="1">
            <a:spLocks noGrp="1"/>
          </p:cNvSpPr>
          <p:nvPr userDrawn="1"/>
        </p:nvSpPr>
        <p:spPr bwMode="auto">
          <a:xfrm>
            <a:off x="5052773" y="6467060"/>
            <a:ext cx="2593731" cy="2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Proprietary Information and Private Property.</a:t>
            </a:r>
          </a:p>
          <a:p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Property of Wayne Michael Hall.  All Rights Reserved.</a:t>
            </a:r>
          </a:p>
          <a:p>
            <a:r>
              <a:rPr lang="en-US" sz="800" dirty="0">
                <a:solidFill>
                  <a:prstClr val="black"/>
                </a:solidFill>
                <a:latin typeface="Calibri" panose="020F0502020204030204"/>
              </a:rPr>
              <a:t>Copyright 2017, Wayne Michael Hall</a:t>
            </a:r>
          </a:p>
        </p:txBody>
      </p:sp>
    </p:spTree>
    <p:extLst>
      <p:ext uri="{BB962C8B-B14F-4D97-AF65-F5344CB8AC3E}">
        <p14:creationId xmlns:p14="http://schemas.microsoft.com/office/powerpoint/2010/main" val="1538327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i="0" kern="1200">
          <a:solidFill>
            <a:schemeClr val="bg1"/>
          </a:solidFill>
          <a:latin typeface="Times New Roman" charset="0"/>
          <a:ea typeface="Times New Roman" charset="0"/>
          <a:cs typeface="Times New Roman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mic Sans MS" pitchFamily="66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mic Sans MS" pitchFamily="66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mic Sans MS" pitchFamily="66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omic Sans MS" pitchFamily="66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b="1" i="0" kern="12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charset="0"/>
        <a:buChar char="o"/>
        <a:defRPr sz="2400" b="1" i="0" kern="12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§"/>
        <a:defRPr sz="2000" b="1" i="0" kern="12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q"/>
        <a:defRPr sz="1800" b="1" i="0" kern="12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b="1" i="0" kern="1200">
          <a:solidFill>
            <a:srgbClr val="000000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solidFill>
              <a:srgbClr val="0432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 noGrp="1"/>
          </p:cNvSpPr>
          <p:nvPr userDrawn="1"/>
        </p:nvSpPr>
        <p:spPr bwMode="auto">
          <a:xfrm>
            <a:off x="5052773" y="6467060"/>
            <a:ext cx="2593731" cy="2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8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800" dirty="0">
                <a:solidFill>
                  <a:prstClr val="black"/>
                </a:solidFill>
              </a:rPr>
              <a:t>Copyright 2017, Wayne Michael Hall</a:t>
            </a:r>
          </a:p>
        </p:txBody>
      </p:sp>
    </p:spTree>
    <p:extLst>
      <p:ext uri="{BB962C8B-B14F-4D97-AF65-F5344CB8AC3E}">
        <p14:creationId xmlns:p14="http://schemas.microsoft.com/office/powerpoint/2010/main" val="214655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8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q"/>
        <a:defRPr sz="20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solidFill>
              <a:srgbClr val="0432FF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38100">
            <a:solidFill>
              <a:srgbClr val="0432FF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2D311E32-CA55-2444-81BB-2519EB87C2E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A0A12D1F-6715-F348-ABF4-39FC6E9AC7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 noGrp="1"/>
          </p:cNvSpPr>
          <p:nvPr userDrawn="1"/>
        </p:nvSpPr>
        <p:spPr bwMode="auto">
          <a:xfrm>
            <a:off x="5052773" y="6467060"/>
            <a:ext cx="2593731" cy="2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8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8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800" dirty="0">
                <a:solidFill>
                  <a:prstClr val="black"/>
                </a:solidFill>
              </a:rPr>
              <a:t>Copyright 2017, Wayne Michael Hall</a:t>
            </a:r>
          </a:p>
        </p:txBody>
      </p:sp>
    </p:spTree>
    <p:extLst>
      <p:ext uri="{BB962C8B-B14F-4D97-AF65-F5344CB8AC3E}">
        <p14:creationId xmlns:p14="http://schemas.microsoft.com/office/powerpoint/2010/main" val="1772505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8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4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q"/>
        <a:defRPr sz="20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Ø"/>
        <a:defRPr sz="1800" b="1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CF54F-BCDB-B44A-B678-40C5F9678AB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Hall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555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59859"/>
            <a:ext cx="10515600" cy="4617104"/>
          </a:xfrm>
          <a:prstGeom prst="rect">
            <a:avLst/>
          </a:prstGeom>
          <a:ln w="28575">
            <a:solidFill>
              <a:srgbClr val="FF2600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12/21/17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Hall_Reflections On "Will" Book Briefing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75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charset="0"/>
        <a:buChar char="o"/>
        <a:defRPr sz="24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§"/>
        <a:defRPr sz="20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q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charset="2"/>
        <a:buChar char="ü"/>
        <a:defRPr sz="1800" b="1" i="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433154" y="6356350"/>
            <a:ext cx="920646" cy="365125"/>
          </a:xfrm>
        </p:spPr>
        <p:txBody>
          <a:bodyPr/>
          <a:lstStyle/>
          <a:p>
            <a:fld id="{3CC0E69D-98F1-D740-8445-D45C52376E87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935052">
            <a:off x="1643270" y="1159326"/>
            <a:ext cx="8057321" cy="3539430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  <a:scene3d>
            <a:camera prst="perspectiveContrastingLeftFacing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Short Summary Visuals for Senior Decision-makers:</a:t>
            </a:r>
          </a:p>
          <a:p>
            <a:pPr algn="ctr"/>
            <a:endParaRPr lang="en-US" sz="4800" b="1" i="1" dirty="0" smtClean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800" b="1" i="1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Reflections </a:t>
            </a:r>
            <a:r>
              <a:rPr lang="en-US" sz="4800" b="1" i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On “Will</a:t>
            </a:r>
            <a:r>
              <a:rPr lang="en-US" sz="4800" b="1" i="1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  <a:endParaRPr lang="en-US" sz="4800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32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Wayne Michael </a:t>
            </a:r>
            <a:r>
              <a:rPr lang="en-US" sz="3200" b="1" dirty="0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Hall</a:t>
            </a:r>
            <a:endParaRPr lang="en-US" sz="3200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90403" cy="365125"/>
          </a:xfrm>
        </p:spPr>
        <p:txBody>
          <a:bodyPr/>
          <a:lstStyle/>
          <a:p>
            <a:fld id="{FAD68F40-E7E9-0F44-B359-18DA785A2FEA}" type="datetime1">
              <a:rPr lang="en-US" smtClean="0">
                <a:solidFill>
                  <a:prstClr val="white"/>
                </a:solidFill>
              </a:rPr>
              <a:pPr/>
              <a:t>1/10/18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ooter Placeholder 4"/>
          <p:cNvSpPr txBox="1">
            <a:spLocks noGrp="1"/>
          </p:cNvSpPr>
          <p:nvPr/>
        </p:nvSpPr>
        <p:spPr bwMode="auto">
          <a:xfrm>
            <a:off x="5471102" y="6572250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>
                <a:solidFill>
                  <a:srgbClr val="E7E6E6"/>
                </a:solidFill>
              </a:rPr>
              <a:t>Proprietary Information and Private Property.</a:t>
            </a:r>
          </a:p>
          <a:p>
            <a:r>
              <a:rPr lang="en-US" sz="500" dirty="0">
                <a:solidFill>
                  <a:srgbClr val="E7E6E6"/>
                </a:solidFill>
              </a:rPr>
              <a:t>Property of Wayne Michael Hall.  All Rights Reserved.</a:t>
            </a:r>
          </a:p>
          <a:p>
            <a:r>
              <a:rPr lang="en-US" sz="500" dirty="0">
                <a:solidFill>
                  <a:srgbClr val="E7E6E6"/>
                </a:solidFill>
              </a:rPr>
              <a:t>Copyright 2007, Wayne Michael Hall</a:t>
            </a:r>
          </a:p>
        </p:txBody>
      </p:sp>
    </p:spTree>
    <p:extLst>
      <p:ext uri="{BB962C8B-B14F-4D97-AF65-F5344CB8AC3E}">
        <p14:creationId xmlns:p14="http://schemas.microsoft.com/office/powerpoint/2010/main" val="105538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CABB6-2C32-8B49-B07E-30C488E7C788}" type="datetime1">
              <a:rPr lang="en-US" smtClean="0">
                <a:solidFill>
                  <a:prstClr val="black"/>
                </a:solidFill>
              </a:rPr>
              <a:pPr/>
              <a:t>1/10/18</a:t>
            </a:fld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863969" y="914400"/>
            <a:ext cx="9993251" cy="2368446"/>
          </a:xfrm>
          <a:prstGeom prst="line">
            <a:avLst/>
          </a:prstGeom>
          <a:ln w="38100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543987" y="3307976"/>
            <a:ext cx="10316319" cy="2867975"/>
          </a:xfrm>
          <a:prstGeom prst="line">
            <a:avLst/>
          </a:prstGeom>
          <a:ln w="38100">
            <a:solidFill>
              <a:srgbClr val="FF2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21364496">
            <a:off x="10208302" y="2977214"/>
            <a:ext cx="1144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Adapt</a:t>
            </a:r>
          </a:p>
        </p:txBody>
      </p:sp>
      <p:sp>
        <p:nvSpPr>
          <p:cNvPr id="19" name="TextBox 18"/>
          <p:cNvSpPr txBox="1"/>
          <p:nvPr/>
        </p:nvSpPr>
        <p:spPr>
          <a:xfrm rot="21429714">
            <a:off x="8719439" y="3044854"/>
            <a:ext cx="11208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Learn</a:t>
            </a:r>
          </a:p>
        </p:txBody>
      </p:sp>
      <p:sp>
        <p:nvSpPr>
          <p:cNvPr id="20" name="TextBox 19"/>
          <p:cNvSpPr txBox="1"/>
          <p:nvPr/>
        </p:nvSpPr>
        <p:spPr>
          <a:xfrm rot="20672266">
            <a:off x="7320195" y="3692577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Evaluate</a:t>
            </a:r>
          </a:p>
        </p:txBody>
      </p:sp>
      <p:sp>
        <p:nvSpPr>
          <p:cNvPr id="21" name="TextBox 20"/>
          <p:cNvSpPr txBox="1"/>
          <p:nvPr/>
        </p:nvSpPr>
        <p:spPr>
          <a:xfrm rot="734703">
            <a:off x="7138234" y="2370112"/>
            <a:ext cx="18004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Synthesize</a:t>
            </a:r>
          </a:p>
        </p:txBody>
      </p:sp>
      <p:sp>
        <p:nvSpPr>
          <p:cNvPr id="22" name="TextBox 21"/>
          <p:cNvSpPr txBox="1"/>
          <p:nvPr/>
        </p:nvSpPr>
        <p:spPr>
          <a:xfrm rot="20498293">
            <a:off x="5481404" y="4162269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Recompose</a:t>
            </a:r>
          </a:p>
        </p:txBody>
      </p:sp>
      <p:sp>
        <p:nvSpPr>
          <p:cNvPr id="23" name="TextBox 22"/>
          <p:cNvSpPr txBox="1"/>
          <p:nvPr/>
        </p:nvSpPr>
        <p:spPr>
          <a:xfrm rot="685741">
            <a:off x="5686893" y="2011870"/>
            <a:ext cx="1260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Collect</a:t>
            </a:r>
          </a:p>
        </p:txBody>
      </p:sp>
      <p:sp>
        <p:nvSpPr>
          <p:cNvPr id="24" name="TextBox 23"/>
          <p:cNvSpPr txBox="1"/>
          <p:nvPr/>
        </p:nvSpPr>
        <p:spPr>
          <a:xfrm rot="20522670">
            <a:off x="3507701" y="4673454"/>
            <a:ext cx="2077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Observables</a:t>
            </a:r>
          </a:p>
        </p:txBody>
      </p:sp>
      <p:sp>
        <p:nvSpPr>
          <p:cNvPr id="25" name="TextBox 24"/>
          <p:cNvSpPr txBox="1"/>
          <p:nvPr/>
        </p:nvSpPr>
        <p:spPr>
          <a:xfrm rot="758756">
            <a:off x="4267824" y="1657103"/>
            <a:ext cx="11608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Assess</a:t>
            </a:r>
          </a:p>
        </p:txBody>
      </p:sp>
      <p:sp>
        <p:nvSpPr>
          <p:cNvPr id="26" name="TextBox 25"/>
          <p:cNvSpPr txBox="1"/>
          <p:nvPr/>
        </p:nvSpPr>
        <p:spPr>
          <a:xfrm rot="20250019">
            <a:off x="2493364" y="5218096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Act</a:t>
            </a:r>
          </a:p>
        </p:txBody>
      </p:sp>
      <p:sp>
        <p:nvSpPr>
          <p:cNvPr id="27" name="TextBox 26"/>
          <p:cNvSpPr txBox="1"/>
          <p:nvPr/>
        </p:nvSpPr>
        <p:spPr>
          <a:xfrm rot="674887">
            <a:off x="2998657" y="1373813"/>
            <a:ext cx="1220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Decide</a:t>
            </a:r>
          </a:p>
        </p:txBody>
      </p:sp>
      <p:sp>
        <p:nvSpPr>
          <p:cNvPr id="28" name="TextBox 27"/>
          <p:cNvSpPr txBox="1"/>
          <p:nvPr/>
        </p:nvSpPr>
        <p:spPr>
          <a:xfrm rot="20808508">
            <a:off x="1329129" y="5549400"/>
            <a:ext cx="883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Plan</a:t>
            </a:r>
          </a:p>
        </p:txBody>
      </p:sp>
      <p:sp>
        <p:nvSpPr>
          <p:cNvPr id="29" name="TextBox 28"/>
          <p:cNvSpPr txBox="1"/>
          <p:nvPr/>
        </p:nvSpPr>
        <p:spPr>
          <a:xfrm rot="724387">
            <a:off x="1654541" y="989062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Think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3245913"/>
            <a:ext cx="1470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Perceive</a:t>
            </a:r>
          </a:p>
        </p:txBody>
      </p:sp>
      <p:sp>
        <p:nvSpPr>
          <p:cNvPr id="35" name="Freeform 34"/>
          <p:cNvSpPr/>
          <p:nvPr/>
        </p:nvSpPr>
        <p:spPr>
          <a:xfrm>
            <a:off x="1362776" y="1388251"/>
            <a:ext cx="10419493" cy="4078792"/>
          </a:xfrm>
          <a:custGeom>
            <a:avLst/>
            <a:gdLst>
              <a:gd name="connsiteX0" fmla="*/ 16319 w 10419493"/>
              <a:gd name="connsiteY0" fmla="*/ 2038668 h 4078792"/>
              <a:gd name="connsiteX1" fmla="*/ 76280 w 10419493"/>
              <a:gd name="connsiteY1" fmla="*/ 2038668 h 4078792"/>
              <a:gd name="connsiteX2" fmla="*/ 615926 w 10419493"/>
              <a:gd name="connsiteY2" fmla="*/ 59966 h 4078792"/>
              <a:gd name="connsiteX3" fmla="*/ 885749 w 10419493"/>
              <a:gd name="connsiteY3" fmla="*/ 839455 h 4078792"/>
              <a:gd name="connsiteX4" fmla="*/ 376083 w 10419493"/>
              <a:gd name="connsiteY4" fmla="*/ 4077330 h 4078792"/>
              <a:gd name="connsiteX5" fmla="*/ 1920070 w 10419493"/>
              <a:gd name="connsiteY5" fmla="*/ 404740 h 4078792"/>
              <a:gd name="connsiteX6" fmla="*/ 1530326 w 10419493"/>
              <a:gd name="connsiteY6" fmla="*/ 3807507 h 4078792"/>
              <a:gd name="connsiteX7" fmla="*/ 3179244 w 10419493"/>
              <a:gd name="connsiteY7" fmla="*/ 809475 h 4078792"/>
              <a:gd name="connsiteX8" fmla="*/ 3104293 w 10419493"/>
              <a:gd name="connsiteY8" fmla="*/ 3297842 h 4078792"/>
              <a:gd name="connsiteX9" fmla="*/ 4648280 w 10419493"/>
              <a:gd name="connsiteY9" fmla="*/ 1094288 h 4078792"/>
              <a:gd name="connsiteX10" fmla="*/ 4813172 w 10419493"/>
              <a:gd name="connsiteY10" fmla="*/ 2878117 h 4078792"/>
              <a:gd name="connsiteX11" fmla="*/ 6117316 w 10419493"/>
              <a:gd name="connsiteY11" fmla="*/ 1334130 h 4078792"/>
              <a:gd name="connsiteX12" fmla="*/ 6402129 w 10419493"/>
              <a:gd name="connsiteY12" fmla="*/ 2398432 h 4078792"/>
              <a:gd name="connsiteX13" fmla="*/ 7301539 w 10419493"/>
              <a:gd name="connsiteY13" fmla="*/ 1993698 h 4078792"/>
              <a:gd name="connsiteX14" fmla="*/ 10419493 w 10419493"/>
              <a:gd name="connsiteY14" fmla="*/ 1873776 h 4078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419493" h="4078792">
                <a:moveTo>
                  <a:pt x="16319" y="2038668"/>
                </a:moveTo>
                <a:cubicBezTo>
                  <a:pt x="-3668" y="2203560"/>
                  <a:pt x="-23654" y="2368452"/>
                  <a:pt x="76280" y="2038668"/>
                </a:cubicBezTo>
                <a:cubicBezTo>
                  <a:pt x="176214" y="1708884"/>
                  <a:pt x="481015" y="259835"/>
                  <a:pt x="615926" y="59966"/>
                </a:cubicBezTo>
                <a:cubicBezTo>
                  <a:pt x="750837" y="-139903"/>
                  <a:pt x="925723" y="169894"/>
                  <a:pt x="885749" y="839455"/>
                </a:cubicBezTo>
                <a:cubicBezTo>
                  <a:pt x="845775" y="1509016"/>
                  <a:pt x="203696" y="4149782"/>
                  <a:pt x="376083" y="4077330"/>
                </a:cubicBezTo>
                <a:cubicBezTo>
                  <a:pt x="548470" y="4004878"/>
                  <a:pt x="1727696" y="449710"/>
                  <a:pt x="1920070" y="404740"/>
                </a:cubicBezTo>
                <a:cubicBezTo>
                  <a:pt x="2112444" y="359769"/>
                  <a:pt x="1320464" y="3740051"/>
                  <a:pt x="1530326" y="3807507"/>
                </a:cubicBezTo>
                <a:cubicBezTo>
                  <a:pt x="1740188" y="3874963"/>
                  <a:pt x="2916916" y="894419"/>
                  <a:pt x="3179244" y="809475"/>
                </a:cubicBezTo>
                <a:cubicBezTo>
                  <a:pt x="3441572" y="724531"/>
                  <a:pt x="2859454" y="3250373"/>
                  <a:pt x="3104293" y="3297842"/>
                </a:cubicBezTo>
                <a:cubicBezTo>
                  <a:pt x="3349132" y="3345311"/>
                  <a:pt x="4363467" y="1164242"/>
                  <a:pt x="4648280" y="1094288"/>
                </a:cubicBezTo>
                <a:cubicBezTo>
                  <a:pt x="4933093" y="1024334"/>
                  <a:pt x="4568333" y="2838143"/>
                  <a:pt x="4813172" y="2878117"/>
                </a:cubicBezTo>
                <a:cubicBezTo>
                  <a:pt x="5058011" y="2918091"/>
                  <a:pt x="5852490" y="1414077"/>
                  <a:pt x="6117316" y="1334130"/>
                </a:cubicBezTo>
                <a:cubicBezTo>
                  <a:pt x="6382142" y="1254182"/>
                  <a:pt x="6204759" y="2288504"/>
                  <a:pt x="6402129" y="2398432"/>
                </a:cubicBezTo>
                <a:cubicBezTo>
                  <a:pt x="6599500" y="2508360"/>
                  <a:pt x="6631978" y="2081141"/>
                  <a:pt x="7301539" y="1993698"/>
                </a:cubicBezTo>
                <a:cubicBezTo>
                  <a:pt x="7971100" y="1906255"/>
                  <a:pt x="10419493" y="1873776"/>
                  <a:pt x="10419493" y="1873776"/>
                </a:cubicBezTo>
              </a:path>
            </a:pathLst>
          </a:custGeom>
          <a:noFill/>
          <a:ln>
            <a:solidFill>
              <a:srgbClr val="FF2600"/>
            </a:solidFill>
            <a:tailEnd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11609111" y="2905998"/>
            <a:ext cx="269823" cy="40473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11585854" y="3282295"/>
            <a:ext cx="314793" cy="359765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207000" y="520700"/>
            <a:ext cx="5861023" cy="1042432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/>
            </a:prstTxWarp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Schema—An Adversary’s Thought Cycle</a:t>
            </a:r>
          </a:p>
        </p:txBody>
      </p:sp>
    </p:spTree>
    <p:extLst>
      <p:ext uri="{BB962C8B-B14F-4D97-AF65-F5344CB8AC3E}">
        <p14:creationId xmlns:p14="http://schemas.microsoft.com/office/powerpoint/2010/main" val="91231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66" y="3166559"/>
            <a:ext cx="10515600" cy="29527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The Book’s 22 Central Ideas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5331152" y="5917996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/>
              <a:t>Proprietary Information and Private Property.</a:t>
            </a:r>
          </a:p>
          <a:p>
            <a:r>
              <a:rPr lang="en-US" sz="500" dirty="0"/>
              <a:t>Property of Wayne Michael Hall.  All Rights Reserved.</a:t>
            </a:r>
          </a:p>
          <a:p>
            <a:r>
              <a:rPr lang="en-US" sz="500" dirty="0"/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/>
              <a:t>11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E387-E86E-DB4D-A21C-96F70F97ECFB}" type="datetime1">
              <a:rPr lang="en-US" smtClean="0"/>
              <a:t>1/10/18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0894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1125"/>
            <a:ext cx="10515600" cy="3924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Central Ideas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5" y="530088"/>
            <a:ext cx="11476382" cy="5971074"/>
          </a:xfrm>
          <a:ln>
            <a:solidFill>
              <a:srgbClr val="0432FF"/>
            </a:solidFill>
          </a:ln>
        </p:spPr>
        <p:txBody>
          <a:bodyPr>
            <a:normAutofit fontScale="62500" lnSpcReduction="20000"/>
          </a:bodyPr>
          <a:lstStyle/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dirty="0" smtClean="0"/>
              <a:t>A primary acknowledgement—There exists, the c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onstant appearance and influence on the course of human events </a:t>
            </a:r>
            <a:r>
              <a:rPr lang="en-US" sz="3600" dirty="0" smtClean="0"/>
              <a:t>of 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the hungry wolf of volition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14 elements of ‘will’ thought model</a:t>
            </a:r>
            <a:endParaRPr lang="en-US" sz="3600" b="1" dirty="0" smtClean="0">
              <a:solidFill>
                <a:srgbClr val="C00000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3600" b="1" dirty="0">
                <a:latin typeface="Times New Roman" charset="0"/>
                <a:ea typeface="Times New Roman" charset="0"/>
                <a:cs typeface="Times New Roman" charset="0"/>
              </a:rPr>
              <a:t>18 considerations of “will</a:t>
            </a: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3600" dirty="0"/>
              <a:t>Mental </a:t>
            </a:r>
            <a:r>
              <a:rPr lang="en-US" sz="3600" dirty="0" smtClean="0"/>
              <a:t>combat—within </a:t>
            </a:r>
            <a:r>
              <a:rPr lang="en-US" sz="3600" dirty="0"/>
              <a:t>the category—wars of ‘wits’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3600" dirty="0"/>
              <a:t>Wargaming adversary’s </a:t>
            </a:r>
            <a:r>
              <a:rPr lang="en-US" sz="3600" dirty="0" smtClean="0"/>
              <a:t>wargaming</a:t>
            </a:r>
            <a:endParaRPr lang="en-US" sz="3600" dirty="0">
              <a:solidFill>
                <a:srgbClr val="FF000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3600" dirty="0" smtClean="0"/>
              <a:t>Competing to be superior in recognizing and pursing </a:t>
            </a:r>
            <a:r>
              <a:rPr lang="en-US" sz="3600" i="1" dirty="0" smtClean="0"/>
              <a:t>that which </a:t>
            </a:r>
            <a:r>
              <a:rPr lang="en-US" sz="3600" i="1" dirty="0"/>
              <a:t>truly matters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3600" dirty="0"/>
              <a:t>Operational </a:t>
            </a:r>
            <a:r>
              <a:rPr lang="en-US" sz="3600" dirty="0" smtClean="0"/>
              <a:t>context—4 kinds—this is different, but necessary view</a:t>
            </a:r>
            <a:endParaRPr lang="en-US" sz="3600" dirty="0">
              <a:solidFill>
                <a:srgbClr val="C0000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4"/>
            </a:pPr>
            <a:r>
              <a:rPr lang="en-US" sz="3600" dirty="0"/>
              <a:t>Think like the </a:t>
            </a:r>
            <a:r>
              <a:rPr lang="en-US" sz="3600" dirty="0" smtClean="0"/>
              <a:t>adversary—his </a:t>
            </a:r>
            <a:r>
              <a:rPr lang="en-US" sz="3600" dirty="0"/>
              <a:t>thinking mind, his mind’s </a:t>
            </a:r>
            <a:r>
              <a:rPr lang="en-US" sz="3600" dirty="0" smtClean="0"/>
              <a:t>eye, his apperception</a:t>
            </a:r>
            <a:endParaRPr lang="en-US" sz="3600" dirty="0" smtClean="0">
              <a:solidFill>
                <a:srgbClr val="C0000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3600" dirty="0" smtClean="0"/>
              <a:t>Presence and influence of life-force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en-US" sz="3600" dirty="0" smtClean="0"/>
              <a:t>Need for thought </a:t>
            </a:r>
            <a:r>
              <a:rPr lang="en-US" sz="3600" dirty="0"/>
              <a:t>leaders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0"/>
            </a:pPr>
            <a:r>
              <a:rPr lang="en-US" sz="3600" dirty="0" smtClean="0"/>
              <a:t>Need for deep, relational thinking via visits to one’s high </a:t>
            </a:r>
            <a:r>
              <a:rPr lang="en-US" sz="3600" dirty="0"/>
              <a:t>country and inner sanctum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endParaRPr lang="en-US" sz="3600" dirty="0"/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5"/>
            </a:pPr>
            <a:endParaRPr lang="en-US" sz="3600" dirty="0"/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endParaRPr lang="en-US" sz="3600" dirty="0"/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3600" b="1" dirty="0" smtClean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5247400" y="6572250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5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500" dirty="0">
                <a:solidFill>
                  <a:prstClr val="black"/>
                </a:solidFill>
              </a:rPr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55373" y="6492875"/>
            <a:ext cx="2743200" cy="365125"/>
          </a:xfrm>
        </p:spPr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8495" y="6492875"/>
            <a:ext cx="2743200" cy="365125"/>
          </a:xfrm>
        </p:spPr>
        <p:txBody>
          <a:bodyPr/>
          <a:lstStyle/>
          <a:p>
            <a:fld id="{691A36A1-6F83-0F4C-90B7-6EDB45B4DE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6645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1125"/>
            <a:ext cx="10515600" cy="392458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22 Central Ideas</a:t>
            </a:r>
            <a:r>
              <a:rPr lang="en-US" sz="1800" b="1" dirty="0" smtClean="0">
                <a:latin typeface="Times New Roman" charset="0"/>
                <a:ea typeface="Times New Roman" charset="0"/>
                <a:cs typeface="Times New Roman" charset="0"/>
              </a:rPr>
              <a:t>—cont</a:t>
            </a:r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575" y="530088"/>
            <a:ext cx="11476382" cy="5971074"/>
          </a:xfrm>
          <a:ln>
            <a:solidFill>
              <a:srgbClr val="0432FF"/>
            </a:solidFill>
          </a:ln>
        </p:spPr>
        <p:txBody>
          <a:bodyPr>
            <a:normAutofit fontScale="55000" lnSpcReduction="20000"/>
          </a:bodyPr>
          <a:lstStyle/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/>
              <a:t>Presence and influence of mass </a:t>
            </a:r>
            <a:r>
              <a:rPr lang="en-US" sz="3300" dirty="0"/>
              <a:t>media and ‘will</a:t>
            </a:r>
            <a:r>
              <a:rPr lang="en-US" sz="3300" dirty="0" smtClean="0"/>
              <a:t>’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500" dirty="0" smtClean="0"/>
              <a:t>Movement and probabilities and potentialities in ‘shards’ of data via mass media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sz="2500" dirty="0" smtClean="0"/>
              <a:t>They move divided and influence when uniting or united</a:t>
            </a:r>
            <a:endParaRPr lang="en-US" sz="2500" dirty="0"/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/>
              <a:t>Deep </a:t>
            </a:r>
            <a:r>
              <a:rPr lang="en-US" sz="3300" dirty="0" smtClean="0"/>
              <a:t>think—synthesis</a:t>
            </a:r>
            <a:r>
              <a:rPr lang="en-US" sz="3300" dirty="0"/>
              <a:t>, </a:t>
            </a:r>
            <a:r>
              <a:rPr lang="en-US" sz="3300" dirty="0" smtClean="0"/>
              <a:t>holism—imagination, creativity</a:t>
            </a:r>
            <a:endParaRPr lang="en-US" sz="3300" dirty="0">
              <a:solidFill>
                <a:srgbClr val="C0000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/>
              <a:t>Nonlinear operational contexts—duality </a:t>
            </a:r>
            <a:r>
              <a:rPr lang="en-US" sz="3300" dirty="0"/>
              <a:t>and riding the wild </a:t>
            </a:r>
            <a:r>
              <a:rPr lang="en-US" sz="3300" dirty="0" smtClean="0"/>
              <a:t>pendulum in turbulence and change</a:t>
            </a:r>
            <a:endParaRPr lang="en-US" sz="3300" dirty="0"/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/>
              <a:t>I</a:t>
            </a:r>
            <a:r>
              <a:rPr lang="en-US" sz="3300" dirty="0" smtClean="0"/>
              <a:t>mportance—recognize entwined </a:t>
            </a:r>
            <a:r>
              <a:rPr lang="en-US" sz="3300" dirty="0"/>
              <a:t>moral and physical </a:t>
            </a:r>
            <a:r>
              <a:rPr lang="en-US" sz="3300" dirty="0" smtClean="0"/>
              <a:t>force in struggles over “will”</a:t>
            </a:r>
            <a:endParaRPr lang="en-US" sz="3300" dirty="0"/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>
                <a:solidFill>
                  <a:srgbClr val="C00000"/>
                </a:solidFill>
              </a:rPr>
              <a:t>Scythe cuts—vertical </a:t>
            </a:r>
            <a:r>
              <a:rPr lang="en-US" sz="3300" dirty="0">
                <a:solidFill>
                  <a:srgbClr val="C00000"/>
                </a:solidFill>
              </a:rPr>
              <a:t>domain silos and horizontal levels of conflict </a:t>
            </a:r>
            <a:r>
              <a:rPr lang="en-US" sz="3300" dirty="0" smtClean="0">
                <a:solidFill>
                  <a:srgbClr val="C00000"/>
                </a:solidFill>
              </a:rPr>
              <a:t>troughs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>
                <a:solidFill>
                  <a:srgbClr val="C00000"/>
                </a:solidFill>
              </a:rPr>
              <a:t>The wolf of volition’s ‘keep’ lays in </a:t>
            </a:r>
            <a:r>
              <a:rPr lang="en-US" sz="3300" dirty="0" smtClean="0">
                <a:solidFill>
                  <a:srgbClr val="C00000"/>
                </a:solidFill>
              </a:rPr>
              <a:t>resultant 28 </a:t>
            </a:r>
            <a:r>
              <a:rPr lang="en-US" sz="3300" dirty="0">
                <a:solidFill>
                  <a:srgbClr val="C00000"/>
                </a:solidFill>
              </a:rPr>
              <a:t>cells—find, attack, attack </a:t>
            </a:r>
            <a:r>
              <a:rPr lang="en-US" sz="3300" dirty="0" smtClean="0">
                <a:solidFill>
                  <a:srgbClr val="C00000"/>
                </a:solidFill>
              </a:rPr>
              <a:t>again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>
                <a:solidFill>
                  <a:srgbClr val="C00000"/>
                </a:solidFill>
              </a:rPr>
              <a:t>COGs, decisive points, pressure points—struggles to dominate occur in cells</a:t>
            </a:r>
            <a:endParaRPr lang="en-US" sz="3300" dirty="0">
              <a:solidFill>
                <a:srgbClr val="C00000"/>
              </a:solidFill>
            </a:endParaRP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/>
              <a:t>Fear </a:t>
            </a:r>
            <a:r>
              <a:rPr lang="en-US" sz="3300" dirty="0"/>
              <a:t>of or disdain for </a:t>
            </a:r>
            <a:r>
              <a:rPr lang="en-US" sz="3300" dirty="0" smtClean="0"/>
              <a:t>alternatives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/>
              <a:t>Four </a:t>
            </a:r>
            <a:r>
              <a:rPr lang="en-US" sz="3300" dirty="0"/>
              <a:t>kinds of ‘</a:t>
            </a:r>
            <a:r>
              <a:rPr lang="en-US" sz="3300" dirty="0" smtClean="0"/>
              <a:t>strength’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/>
              <a:t>Five </a:t>
            </a:r>
            <a:r>
              <a:rPr lang="en-US" sz="3300" dirty="0"/>
              <a:t>kinds of ‘</a:t>
            </a:r>
            <a:r>
              <a:rPr lang="en-US" sz="3300" dirty="0" smtClean="0"/>
              <a:t>appearance’</a:t>
            </a:r>
          </a:p>
          <a:p>
            <a:pPr marL="742950" indent="-742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12"/>
            </a:pPr>
            <a:r>
              <a:rPr lang="en-US" sz="3300" dirty="0" smtClean="0"/>
              <a:t>Glide </a:t>
            </a:r>
            <a:r>
              <a:rPr lang="en-US" sz="3300" dirty="0"/>
              <a:t>slope from passive to hyper-aggressive re appearance and presence of ‘</a:t>
            </a:r>
            <a:r>
              <a:rPr lang="en-US" sz="3300" dirty="0" smtClean="0"/>
              <a:t>will’</a:t>
            </a:r>
            <a:endParaRPr lang="en-US" sz="3600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600" b="1" dirty="0" smtClean="0">
                <a:latin typeface="Times New Roman" charset="0"/>
                <a:ea typeface="Times New Roman" charset="0"/>
                <a:cs typeface="Times New Roman" charset="0"/>
              </a:rPr>
              <a:t>* See my draft, nascent explanation of Matrix War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5446182" y="6572250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5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500" dirty="0">
                <a:solidFill>
                  <a:prstClr val="black"/>
                </a:solidFill>
              </a:rPr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55373" y="6492875"/>
            <a:ext cx="2743200" cy="365125"/>
          </a:xfrm>
        </p:spPr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88495" y="6492875"/>
            <a:ext cx="2743200" cy="365125"/>
          </a:xfrm>
        </p:spPr>
        <p:txBody>
          <a:bodyPr/>
          <a:lstStyle/>
          <a:p>
            <a:fld id="{691A36A1-6F83-0F4C-90B7-6EDB45B4DE6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9090991" y="3114262"/>
            <a:ext cx="410818" cy="95415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621079" y="3233530"/>
            <a:ext cx="1912703" cy="83099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31750"/>
          </a:effectLst>
          <a:scene3d>
            <a:camera prst="isometricOffAxis2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Matrix War*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9712674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 flipH="1">
            <a:off x="7801674" y="2957804"/>
            <a:ext cx="1323665" cy="1316457"/>
          </a:xfrm>
          <a:prstGeom prst="line">
            <a:avLst/>
          </a:prstGeom>
          <a:ln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6578082" y="1573924"/>
            <a:ext cx="3881534" cy="3006935"/>
          </a:xfrm>
          <a:custGeom>
            <a:avLst/>
            <a:gdLst>
              <a:gd name="connsiteX0" fmla="*/ 0 w 3881534"/>
              <a:gd name="connsiteY0" fmla="*/ 2848786 h 3006935"/>
              <a:gd name="connsiteX1" fmla="*/ 1334277 w 3881534"/>
              <a:gd name="connsiteY1" fmla="*/ 2867447 h 3006935"/>
              <a:gd name="connsiteX2" fmla="*/ 1371600 w 3881534"/>
              <a:gd name="connsiteY2" fmla="*/ 1355888 h 3006935"/>
              <a:gd name="connsiteX3" fmla="*/ 2127379 w 3881534"/>
              <a:gd name="connsiteY3" fmla="*/ 1337227 h 3006935"/>
              <a:gd name="connsiteX4" fmla="*/ 2649894 w 3881534"/>
              <a:gd name="connsiteY4" fmla="*/ 1365219 h 3006935"/>
              <a:gd name="connsiteX5" fmla="*/ 2631232 w 3881534"/>
              <a:gd name="connsiteY5" fmla="*/ 58933 h 3006935"/>
              <a:gd name="connsiteX6" fmla="*/ 3881534 w 3881534"/>
              <a:gd name="connsiteY6" fmla="*/ 208223 h 3006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81534" h="3006935">
                <a:moveTo>
                  <a:pt x="0" y="2848786"/>
                </a:moveTo>
                <a:cubicBezTo>
                  <a:pt x="552838" y="2982524"/>
                  <a:pt x="1105677" y="3116263"/>
                  <a:pt x="1334277" y="2867447"/>
                </a:cubicBezTo>
                <a:cubicBezTo>
                  <a:pt x="1562877" y="2618631"/>
                  <a:pt x="1239416" y="1610925"/>
                  <a:pt x="1371600" y="1355888"/>
                </a:cubicBezTo>
                <a:cubicBezTo>
                  <a:pt x="1503784" y="1100851"/>
                  <a:pt x="1914330" y="1335672"/>
                  <a:pt x="2127379" y="1337227"/>
                </a:cubicBezTo>
                <a:cubicBezTo>
                  <a:pt x="2340428" y="1338782"/>
                  <a:pt x="2565919" y="1578268"/>
                  <a:pt x="2649894" y="1365219"/>
                </a:cubicBezTo>
                <a:cubicBezTo>
                  <a:pt x="2733870" y="1152170"/>
                  <a:pt x="2425959" y="251766"/>
                  <a:pt x="2631232" y="58933"/>
                </a:cubicBezTo>
                <a:cubicBezTo>
                  <a:pt x="2836505" y="-133900"/>
                  <a:pt x="3881534" y="208223"/>
                  <a:pt x="3881534" y="208223"/>
                </a:cubicBezTo>
              </a:path>
            </a:pathLst>
          </a:custGeom>
          <a:noFill/>
          <a:ln>
            <a:solidFill>
              <a:srgbClr val="FF4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3091543" y="1654629"/>
            <a:ext cx="3402563" cy="4002959"/>
          </a:xfrm>
          <a:custGeom>
            <a:avLst/>
            <a:gdLst>
              <a:gd name="connsiteX0" fmla="*/ 3228624 w 3228624"/>
              <a:gd name="connsiteY0" fmla="*/ 111967 h 3987408"/>
              <a:gd name="connsiteX1" fmla="*/ 1007938 w 3228624"/>
              <a:gd name="connsiteY1" fmla="*/ 3900196 h 3987408"/>
              <a:gd name="connsiteX2" fmla="*/ 998608 w 3228624"/>
              <a:gd name="connsiteY2" fmla="*/ 2659224 h 3987408"/>
              <a:gd name="connsiteX3" fmla="*/ 232 w 3228624"/>
              <a:gd name="connsiteY3" fmla="*/ 1352938 h 3987408"/>
              <a:gd name="connsiteX4" fmla="*/ 905302 w 3228624"/>
              <a:gd name="connsiteY4" fmla="*/ 0 h 3987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8624" h="3987408">
                <a:moveTo>
                  <a:pt x="3228624" y="111967"/>
                </a:moveTo>
                <a:cubicBezTo>
                  <a:pt x="2304115" y="1793810"/>
                  <a:pt x="1379607" y="3475653"/>
                  <a:pt x="1007938" y="3900196"/>
                </a:cubicBezTo>
                <a:cubicBezTo>
                  <a:pt x="636269" y="4324739"/>
                  <a:pt x="1166559" y="3083767"/>
                  <a:pt x="998608" y="2659224"/>
                </a:cubicBezTo>
                <a:cubicBezTo>
                  <a:pt x="830657" y="2234681"/>
                  <a:pt x="15783" y="1796142"/>
                  <a:pt x="232" y="1352938"/>
                </a:cubicBezTo>
                <a:cubicBezTo>
                  <a:pt x="-15319" y="909734"/>
                  <a:pt x="752902" y="225490"/>
                  <a:pt x="905302" y="0"/>
                </a:cubicBezTo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0450286" y="1455576"/>
            <a:ext cx="27992" cy="43853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9156441" y="1440025"/>
            <a:ext cx="27992" cy="43853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7797282" y="1452466"/>
            <a:ext cx="27992" cy="4385387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2" idx="0"/>
            <a:endCxn id="10" idx="2"/>
          </p:cNvCxnSpPr>
          <p:nvPr/>
        </p:nvCxnSpPr>
        <p:spPr>
          <a:xfrm flipH="1">
            <a:off x="2042285" y="1306286"/>
            <a:ext cx="22698" cy="4390664"/>
          </a:xfrm>
          <a:prstGeom prst="straightConnector1">
            <a:avLst/>
          </a:prstGeom>
          <a:ln w="28575">
            <a:solidFill>
              <a:srgbClr val="C00000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2659224" y="1175657"/>
            <a:ext cx="0" cy="48332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2659226" y="1156996"/>
            <a:ext cx="8434872" cy="3732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511560" y="2789855"/>
            <a:ext cx="11993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Strategic:</a:t>
            </a:r>
          </a:p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Military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42661" y="5312229"/>
            <a:ext cx="9992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Tactical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1208" y="4093029"/>
            <a:ext cx="14430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Operational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99" y="1306286"/>
            <a:ext cx="1199367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Grand</a:t>
            </a:r>
          </a:p>
          <a:p>
            <a:pPr algn="ctr"/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Strategic:</a:t>
            </a:r>
          </a:p>
          <a:p>
            <a:pPr algn="ctr"/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Policy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5816" y="777805"/>
            <a:ext cx="535724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Air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2697" y="799577"/>
            <a:ext cx="10074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Ground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48422" y="808348"/>
            <a:ext cx="55015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Sea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7231" y="772146"/>
            <a:ext cx="79380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Space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40642" y="780914"/>
            <a:ext cx="833883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Cyber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4529" y="786015"/>
            <a:ext cx="619080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Info</a:t>
            </a:r>
            <a:endParaRPr lang="en-US" sz="1900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907120" y="798453"/>
            <a:ext cx="1215397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Cognition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3666931" y="1212980"/>
            <a:ext cx="9330" cy="479593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2631234" y="5971592"/>
            <a:ext cx="8490856" cy="373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4799046" y="1178767"/>
            <a:ext cx="9330" cy="479593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5884506" y="1191208"/>
            <a:ext cx="9330" cy="479593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H="1">
            <a:off x="7119257" y="1212979"/>
            <a:ext cx="9330" cy="479593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8409992" y="1169436"/>
            <a:ext cx="9330" cy="479593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9850017" y="1172546"/>
            <a:ext cx="9330" cy="4795935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1094099" y="1184987"/>
            <a:ext cx="9330" cy="47959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2705877" y="2323324"/>
            <a:ext cx="8388220" cy="5598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656115" y="3617166"/>
            <a:ext cx="8388220" cy="5598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649894" y="4982547"/>
            <a:ext cx="8388220" cy="55984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460497" y="136754"/>
            <a:ext cx="8187049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Connections—COGs in Vertical Domain Silos</a:t>
            </a:r>
          </a:p>
        </p:txBody>
      </p:sp>
      <p:sp>
        <p:nvSpPr>
          <p:cNvPr id="43" name="Explosion 2 42"/>
          <p:cNvSpPr/>
          <p:nvPr/>
        </p:nvSpPr>
        <p:spPr>
          <a:xfrm>
            <a:off x="10245012" y="1567543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Explosion 2 43"/>
          <p:cNvSpPr/>
          <p:nvPr/>
        </p:nvSpPr>
        <p:spPr>
          <a:xfrm>
            <a:off x="8969827" y="4201887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Explosion 2 44"/>
          <p:cNvSpPr/>
          <p:nvPr/>
        </p:nvSpPr>
        <p:spPr>
          <a:xfrm>
            <a:off x="8944946" y="1489790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Explosion 2 45"/>
          <p:cNvSpPr/>
          <p:nvPr/>
        </p:nvSpPr>
        <p:spPr>
          <a:xfrm>
            <a:off x="7592008" y="1508450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Explosion 2 46"/>
          <p:cNvSpPr/>
          <p:nvPr/>
        </p:nvSpPr>
        <p:spPr>
          <a:xfrm>
            <a:off x="7604449" y="2799185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Explosion 2 47"/>
          <p:cNvSpPr/>
          <p:nvPr/>
        </p:nvSpPr>
        <p:spPr>
          <a:xfrm>
            <a:off x="7626220" y="4220549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Explosion 2 48"/>
          <p:cNvSpPr/>
          <p:nvPr/>
        </p:nvSpPr>
        <p:spPr>
          <a:xfrm>
            <a:off x="6319934" y="1533332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Explosion 2 49"/>
          <p:cNvSpPr/>
          <p:nvPr/>
        </p:nvSpPr>
        <p:spPr>
          <a:xfrm>
            <a:off x="5082073" y="3785118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7601339" y="5306010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Explosion 2 54"/>
          <p:cNvSpPr/>
          <p:nvPr/>
        </p:nvSpPr>
        <p:spPr>
          <a:xfrm>
            <a:off x="5159828" y="5215815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Explosion 2 56"/>
          <p:cNvSpPr/>
          <p:nvPr/>
        </p:nvSpPr>
        <p:spPr>
          <a:xfrm>
            <a:off x="3044889" y="2839619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Explosion 2 57"/>
          <p:cNvSpPr/>
          <p:nvPr/>
        </p:nvSpPr>
        <p:spPr>
          <a:xfrm>
            <a:off x="3736911" y="3736914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9" name="Explosion 2 58"/>
          <p:cNvSpPr/>
          <p:nvPr/>
        </p:nvSpPr>
        <p:spPr>
          <a:xfrm>
            <a:off x="4077477" y="5337113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Explosion 2 59"/>
          <p:cNvSpPr/>
          <p:nvPr/>
        </p:nvSpPr>
        <p:spPr>
          <a:xfrm>
            <a:off x="3026228" y="4015276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Explosion 2 60"/>
          <p:cNvSpPr/>
          <p:nvPr/>
        </p:nvSpPr>
        <p:spPr>
          <a:xfrm>
            <a:off x="3004457" y="5299790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Explosion 2 61"/>
          <p:cNvSpPr/>
          <p:nvPr/>
        </p:nvSpPr>
        <p:spPr>
          <a:xfrm>
            <a:off x="10322767" y="2792963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Explosion 2 62"/>
          <p:cNvSpPr/>
          <p:nvPr/>
        </p:nvSpPr>
        <p:spPr>
          <a:xfrm>
            <a:off x="10269893" y="4149013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Explosion 2 63"/>
          <p:cNvSpPr/>
          <p:nvPr/>
        </p:nvSpPr>
        <p:spPr>
          <a:xfrm>
            <a:off x="9000929" y="2740092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Explosion 2 64"/>
          <p:cNvSpPr/>
          <p:nvPr/>
        </p:nvSpPr>
        <p:spPr>
          <a:xfrm>
            <a:off x="8985379" y="5262467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Explosion 2 67"/>
          <p:cNvSpPr/>
          <p:nvPr/>
        </p:nvSpPr>
        <p:spPr>
          <a:xfrm>
            <a:off x="3965511" y="1436918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894172" y="691577"/>
            <a:ext cx="8098970" cy="1946"/>
          </a:xfrm>
          <a:prstGeom prst="straightConnector1">
            <a:avLst/>
          </a:prstGeom>
          <a:ln w="28575">
            <a:solidFill>
              <a:srgbClr val="C00000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Explosion 2 68"/>
          <p:cNvSpPr/>
          <p:nvPr/>
        </p:nvSpPr>
        <p:spPr>
          <a:xfrm>
            <a:off x="10310326" y="5309119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Explosion 2 73"/>
          <p:cNvSpPr/>
          <p:nvPr/>
        </p:nvSpPr>
        <p:spPr>
          <a:xfrm>
            <a:off x="6080449" y="5408647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8" name="Explosion 2 77"/>
          <p:cNvSpPr/>
          <p:nvPr/>
        </p:nvSpPr>
        <p:spPr>
          <a:xfrm>
            <a:off x="6419461" y="4264091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9" name="Explosion 2 78"/>
          <p:cNvSpPr/>
          <p:nvPr/>
        </p:nvSpPr>
        <p:spPr>
          <a:xfrm>
            <a:off x="6347926" y="2876940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6363478" y="4260684"/>
            <a:ext cx="1455575" cy="1281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6382139" y="1609335"/>
            <a:ext cx="1418253" cy="3905057"/>
          </a:xfrm>
          <a:custGeom>
            <a:avLst/>
            <a:gdLst>
              <a:gd name="connsiteX0" fmla="*/ 0 w 1418253"/>
              <a:gd name="connsiteY0" fmla="*/ 3905057 h 3905057"/>
              <a:gd name="connsiteX1" fmla="*/ 317241 w 1418253"/>
              <a:gd name="connsiteY1" fmla="*/ 2785383 h 3905057"/>
              <a:gd name="connsiteX2" fmla="*/ 167951 w 1418253"/>
              <a:gd name="connsiteY2" fmla="*/ 1395122 h 3905057"/>
              <a:gd name="connsiteX3" fmla="*/ 149290 w 1418253"/>
              <a:gd name="connsiteY3" fmla="*/ 98167 h 3905057"/>
              <a:gd name="connsiteX4" fmla="*/ 1418253 w 1418253"/>
              <a:gd name="connsiteY4" fmla="*/ 88836 h 3905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8253" h="3905057">
                <a:moveTo>
                  <a:pt x="0" y="3905057"/>
                </a:moveTo>
                <a:cubicBezTo>
                  <a:pt x="144624" y="3554381"/>
                  <a:pt x="289249" y="3203705"/>
                  <a:pt x="317241" y="2785383"/>
                </a:cubicBezTo>
                <a:cubicBezTo>
                  <a:pt x="345233" y="2367061"/>
                  <a:pt x="195943" y="1842991"/>
                  <a:pt x="167951" y="1395122"/>
                </a:cubicBezTo>
                <a:cubicBezTo>
                  <a:pt x="139959" y="947253"/>
                  <a:pt x="-59094" y="315881"/>
                  <a:pt x="149290" y="98167"/>
                </a:cubicBezTo>
                <a:cubicBezTo>
                  <a:pt x="357674" y="-119547"/>
                  <a:pt x="1203649" y="93501"/>
                  <a:pt x="1418253" y="88836"/>
                </a:cubicBezTo>
              </a:path>
            </a:pathLst>
          </a:custGeom>
          <a:noFill/>
          <a:ln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Explosion 2 65"/>
          <p:cNvSpPr/>
          <p:nvPr/>
        </p:nvSpPr>
        <p:spPr>
          <a:xfrm>
            <a:off x="5506616" y="2925146"/>
            <a:ext cx="410547" cy="401216"/>
          </a:xfrm>
          <a:prstGeom prst="irregularSeal2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930936" y="1730691"/>
            <a:ext cx="7567570" cy="2666121"/>
          </a:xfrm>
          <a:custGeom>
            <a:avLst/>
            <a:gdLst>
              <a:gd name="connsiteX0" fmla="*/ 1118550 w 7567570"/>
              <a:gd name="connsiteY0" fmla="*/ 21909 h 2666121"/>
              <a:gd name="connsiteX1" fmla="*/ 95293 w 7567570"/>
              <a:gd name="connsiteY1" fmla="*/ 1654766 h 2666121"/>
              <a:gd name="connsiteX2" fmla="*/ 302121 w 7567570"/>
              <a:gd name="connsiteY2" fmla="*/ 2645366 h 2666121"/>
              <a:gd name="connsiteX3" fmla="*/ 2370407 w 7567570"/>
              <a:gd name="connsiteY3" fmla="*/ 2253480 h 2666121"/>
              <a:gd name="connsiteX4" fmla="*/ 3676693 w 7567570"/>
              <a:gd name="connsiteY4" fmla="*/ 1382623 h 2666121"/>
              <a:gd name="connsiteX5" fmla="*/ 4961207 w 7567570"/>
              <a:gd name="connsiteY5" fmla="*/ 1295538 h 2666121"/>
              <a:gd name="connsiteX6" fmla="*/ 6191293 w 7567570"/>
              <a:gd name="connsiteY6" fmla="*/ 138 h 2666121"/>
              <a:gd name="connsiteX7" fmla="*/ 7552007 w 7567570"/>
              <a:gd name="connsiteY7" fmla="*/ 1208452 h 2666121"/>
              <a:gd name="connsiteX8" fmla="*/ 6964178 w 7567570"/>
              <a:gd name="connsiteY8" fmla="*/ 533538 h 2666121"/>
              <a:gd name="connsiteX9" fmla="*/ 7530235 w 7567570"/>
              <a:gd name="connsiteY9" fmla="*/ 1175795 h 2666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67570" h="2666121">
                <a:moveTo>
                  <a:pt x="1118550" y="21909"/>
                </a:moveTo>
                <a:cubicBezTo>
                  <a:pt x="674957" y="619716"/>
                  <a:pt x="231364" y="1217523"/>
                  <a:pt x="95293" y="1654766"/>
                </a:cubicBezTo>
                <a:cubicBezTo>
                  <a:pt x="-40778" y="2092009"/>
                  <a:pt x="-77065" y="2545580"/>
                  <a:pt x="302121" y="2645366"/>
                </a:cubicBezTo>
                <a:cubicBezTo>
                  <a:pt x="681307" y="2745152"/>
                  <a:pt x="1807978" y="2463937"/>
                  <a:pt x="2370407" y="2253480"/>
                </a:cubicBezTo>
                <a:cubicBezTo>
                  <a:pt x="2932836" y="2043023"/>
                  <a:pt x="3244893" y="1542280"/>
                  <a:pt x="3676693" y="1382623"/>
                </a:cubicBezTo>
                <a:cubicBezTo>
                  <a:pt x="4108493" y="1222966"/>
                  <a:pt x="4542107" y="1525952"/>
                  <a:pt x="4961207" y="1295538"/>
                </a:cubicBezTo>
                <a:cubicBezTo>
                  <a:pt x="5380307" y="1065124"/>
                  <a:pt x="5759493" y="14652"/>
                  <a:pt x="6191293" y="138"/>
                </a:cubicBezTo>
                <a:cubicBezTo>
                  <a:pt x="6623093" y="-14376"/>
                  <a:pt x="7423193" y="1119552"/>
                  <a:pt x="7552007" y="1208452"/>
                </a:cubicBezTo>
                <a:cubicBezTo>
                  <a:pt x="7680821" y="1297352"/>
                  <a:pt x="6967807" y="538981"/>
                  <a:pt x="6964178" y="533538"/>
                </a:cubicBezTo>
                <a:cubicBezTo>
                  <a:pt x="6960549" y="528095"/>
                  <a:pt x="7530235" y="1175795"/>
                  <a:pt x="7530235" y="1175795"/>
                </a:cubicBezTo>
              </a:path>
            </a:pathLst>
          </a:custGeom>
          <a:noFill/>
          <a:ln w="76200">
            <a:solidFill>
              <a:schemeClr val="accent4">
                <a:lumMod val="60000"/>
                <a:lumOff val="40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Footer Placeholder 4"/>
          <p:cNvSpPr txBox="1">
            <a:spLocks noGrp="1"/>
          </p:cNvSpPr>
          <p:nvPr/>
        </p:nvSpPr>
        <p:spPr bwMode="auto">
          <a:xfrm>
            <a:off x="5716468" y="6408403"/>
            <a:ext cx="2593731" cy="284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6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Proprietary Information and Private Property.</a:t>
            </a:r>
          </a:p>
          <a:p>
            <a:r>
              <a:rPr lang="en-US" sz="6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Property of Wayne Michael Hall.  All Rights Reserved.</a:t>
            </a:r>
          </a:p>
          <a:p>
            <a:r>
              <a:rPr lang="en-US" sz="6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Copyright 2017, Wayne Michael Hall</a:t>
            </a:r>
          </a:p>
        </p:txBody>
      </p:sp>
      <p:sp>
        <p:nvSpPr>
          <p:cNvPr id="77" name="TextBox 76"/>
          <p:cNvSpPr txBox="1"/>
          <p:nvPr/>
        </p:nvSpPr>
        <p:spPr>
          <a:xfrm rot="16200000">
            <a:off x="-2301371" y="3219847"/>
            <a:ext cx="644413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C000">
                    <a:lumMod val="40000"/>
                    <a:lumOff val="60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COGs in Levels of Conflict Troughs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11087100" y="1485900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Trough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11023600" y="2781300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Trough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II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11036300" y="4051300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Trough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III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1036300" y="5334000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Trough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IV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0CA5F-E583-7641-94B6-204CBB990176}" type="datetime1">
              <a:rPr lang="en-US" smtClean="0">
                <a:solidFill>
                  <a:prstClr val="white"/>
                </a:solidFill>
              </a:rPr>
              <a:pPr/>
              <a:t>1/10/18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8370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81" grpId="0"/>
      <p:bldP spid="82" grpId="0"/>
      <p:bldP spid="83" grpId="0"/>
      <p:bldP spid="8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66" y="3166559"/>
            <a:ext cx="10515600" cy="29527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What Can Decision-makers Do?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5344404" y="6408326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/>
              <a:t>Proprietary Information and Private Property.</a:t>
            </a:r>
          </a:p>
          <a:p>
            <a:r>
              <a:rPr lang="en-US" sz="500" dirty="0"/>
              <a:t>Property of Wayne Michael Hall.  All Rights Reserved.</a:t>
            </a:r>
          </a:p>
          <a:p>
            <a:r>
              <a:rPr lang="en-US" sz="500" dirty="0"/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/>
              <a:t>15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5E387-E86E-DB4D-A21C-96F70F97ECFB}" type="datetime1">
              <a:rPr lang="en-US" smtClean="0"/>
              <a:t>1/10/18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410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047" y="121479"/>
            <a:ext cx="12192000" cy="584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Decision-makers </a:t>
            </a:r>
            <a:r>
              <a:rPr lang="mr-IN" sz="2800" b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49357"/>
            <a:ext cx="11532870" cy="6029739"/>
          </a:xfrm>
          <a:ln w="28575">
            <a:solidFill>
              <a:srgbClr val="0432FF"/>
            </a:solidFill>
          </a:ln>
        </p:spPr>
        <p:txBody>
          <a:bodyPr>
            <a:normAutofit lnSpcReduction="10000"/>
          </a:bodyPr>
          <a:lstStyle/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Read book—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Reflections On “Will” How to Think Critically About “Will” in Complex Environments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—internalize and use to win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Put your people through learning seminars re 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Reflections On “Will.”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Purposefully develop Über thinkers and thought pilgrims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US" b="1" i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Learn ‘how to think’ about “will” to enable advantages to come to you.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Learn and use, as a minimum, these models of “will”</a:t>
            </a:r>
            <a:r>
              <a:rPr lang="mr-IN" b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14 essential elements of “will”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18 considerations of “will”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Duality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R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ide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the wild pendulum,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and go to where conflict occurs—in the matrix.</a:t>
            </a:r>
          </a:p>
          <a:p>
            <a:pPr lvl="2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Where fights over “will” occur and connectedness—Matrix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War—28 cells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9445878" y="5644597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5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500" dirty="0">
                <a:solidFill>
                  <a:prstClr val="black"/>
                </a:solidFill>
              </a:rPr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37105" y="6858000"/>
            <a:ext cx="2743200" cy="365125"/>
          </a:xfrm>
        </p:spPr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5D7-2DFA-E544-83A5-77D602633B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7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1047" y="121479"/>
            <a:ext cx="12192000" cy="5842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latin typeface="Times New Roman" charset="0"/>
                <a:ea typeface="Times New Roman" charset="0"/>
                <a:cs typeface="Times New Roman" charset="0"/>
              </a:rPr>
              <a:t>Decision-makers </a:t>
            </a:r>
            <a:r>
              <a:rPr lang="mr-IN" sz="2800" b="1" dirty="0" smtClean="0">
                <a:latin typeface="Times New Roman" charset="0"/>
                <a:ea typeface="Times New Roman" charset="0"/>
                <a:cs typeface="Times New Roman" charset="0"/>
              </a:rPr>
              <a:t>…</a:t>
            </a:r>
            <a:endParaRPr lang="en-US" sz="2800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49357"/>
            <a:ext cx="11532870" cy="6029739"/>
          </a:xfrm>
          <a:ln w="28575">
            <a:solidFill>
              <a:srgbClr val="0432FF"/>
            </a:solidFill>
          </a:ln>
        </p:spPr>
        <p:txBody>
          <a:bodyPr>
            <a:normAutofit fontScale="92500" lnSpcReduction="10000"/>
          </a:bodyPr>
          <a:lstStyle/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Understand/comprehend my </a:t>
            </a:r>
            <a:r>
              <a:rPr lang="en-US" b="1" u="sng" dirty="0">
                <a:latin typeface="Times New Roman" charset="0"/>
                <a:ea typeface="Times New Roman" charset="0"/>
                <a:cs typeface="Times New Roman" charset="0"/>
              </a:rPr>
              <a:t>22 central ideas of “will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” in which I propose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theoretical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acceptance and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praxis.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Resolve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internal/external contradictions within central ideas of “will” I propose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Recognize and adjust to the 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nonlinear operational context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in which competition occurs.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Wargame against your adversary’s </a:t>
            </a:r>
            <a:r>
              <a:rPr lang="en-US" b="1" i="1" u="sng" dirty="0" smtClean="0">
                <a:latin typeface="Times New Roman" charset="0"/>
                <a:ea typeface="Times New Roman" charset="0"/>
                <a:cs typeface="Times New Roman" charset="0"/>
              </a:rPr>
              <a:t>wargaming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Importance of ‘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central ideas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:’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C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entral ideas are foundational ideas—constitute the ‘core’ of rationale.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Organize around the 22 central ideas, “will’s” foundation.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charset="0"/>
              <a:buChar char="•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Bring forth technology to support organizational design and central ideas.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O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utthink your adversary—attack his plans at their inception.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5"/>
            </a:pP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4781113" y="6333710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5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500" dirty="0">
                <a:solidFill>
                  <a:prstClr val="black"/>
                </a:solidFill>
              </a:rPr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5D7-2DFA-E544-83A5-77D602633B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39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787400" y="1003300"/>
            <a:ext cx="10515600" cy="5969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 “Will”—A Rudimentary View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4191000"/>
            <a:ext cx="3581400" cy="12700"/>
          </a:xfrm>
          <a:prstGeom prst="straightConnector1">
            <a:avLst/>
          </a:prstGeom>
          <a:ln w="5715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84900" y="4206368"/>
            <a:ext cx="386080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xplosion 1 11"/>
          <p:cNvSpPr/>
          <p:nvPr/>
        </p:nvSpPr>
        <p:spPr>
          <a:xfrm>
            <a:off x="5295900" y="3619500"/>
            <a:ext cx="889000" cy="1168400"/>
          </a:xfrm>
          <a:prstGeom prst="irregularSeal1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90500" y="3251200"/>
            <a:ext cx="2374900" cy="2044700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390900"/>
            <a:ext cx="3642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 I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68141" y="3365500"/>
            <a:ext cx="3642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T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 I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</a:t>
            </a:r>
          </a:p>
          <a:p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17800" y="4191000"/>
            <a:ext cx="197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Imposition </a:t>
            </a:r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of Will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47859" y="4183636"/>
            <a:ext cx="283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Counter-imposition </a:t>
            </a:r>
            <a:r>
              <a:rPr lang="en-US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of Will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4000" y="2070100"/>
            <a:ext cx="1155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Desire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Volition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Life-force</a:t>
            </a:r>
          </a:p>
          <a:p>
            <a:r>
              <a:rPr lang="en-US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Resolve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629900" y="2060068"/>
            <a:ext cx="11551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2600"/>
                </a:solidFill>
                <a:latin typeface="Times New Roman" charset="0"/>
                <a:ea typeface="Times New Roman" charset="0"/>
                <a:cs typeface="Times New Roman" charset="0"/>
              </a:rPr>
              <a:t>Desire</a:t>
            </a:r>
          </a:p>
          <a:p>
            <a:r>
              <a:rPr lang="en-US" b="1" dirty="0">
                <a:solidFill>
                  <a:srgbClr val="FF2600"/>
                </a:solidFill>
                <a:latin typeface="Times New Roman" charset="0"/>
                <a:ea typeface="Times New Roman" charset="0"/>
                <a:cs typeface="Times New Roman" charset="0"/>
              </a:rPr>
              <a:t>Volition</a:t>
            </a:r>
          </a:p>
          <a:p>
            <a:r>
              <a:rPr lang="en-US" b="1" dirty="0">
                <a:solidFill>
                  <a:srgbClr val="FF2600"/>
                </a:solidFill>
                <a:latin typeface="Times New Roman" charset="0"/>
                <a:ea typeface="Times New Roman" charset="0"/>
                <a:cs typeface="Times New Roman" charset="0"/>
              </a:rPr>
              <a:t>Life-force</a:t>
            </a:r>
          </a:p>
          <a:p>
            <a:r>
              <a:rPr lang="en-US" b="1" dirty="0">
                <a:solidFill>
                  <a:srgbClr val="FF2600"/>
                </a:solidFill>
                <a:latin typeface="Times New Roman" charset="0"/>
                <a:ea typeface="Times New Roman" charset="0"/>
                <a:cs typeface="Times New Roman" charset="0"/>
              </a:rPr>
              <a:t>Resolve</a:t>
            </a:r>
          </a:p>
        </p:txBody>
      </p:sp>
      <p:sp>
        <p:nvSpPr>
          <p:cNvPr id="22" name="Oval 21"/>
          <p:cNvSpPr/>
          <p:nvPr/>
        </p:nvSpPr>
        <p:spPr>
          <a:xfrm>
            <a:off x="228600" y="3810000"/>
            <a:ext cx="2247900" cy="9779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“Will”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Purpose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38291" y="2757162"/>
            <a:ext cx="185679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Clash</a:t>
            </a:r>
          </a:p>
          <a:p>
            <a:pPr algn="ctr"/>
            <a:endParaRPr lang="en-US" sz="4000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</a:p>
          <a:p>
            <a:pPr algn="ctr"/>
            <a:endParaRPr lang="en-US" sz="2800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US" sz="4000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“Wills</a:t>
            </a:r>
            <a:r>
              <a:rPr lang="en-US" sz="4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”</a:t>
            </a:r>
          </a:p>
        </p:txBody>
      </p:sp>
      <p:sp>
        <p:nvSpPr>
          <p:cNvPr id="30" name="Oval 29"/>
          <p:cNvSpPr/>
          <p:nvPr/>
        </p:nvSpPr>
        <p:spPr>
          <a:xfrm>
            <a:off x="9131300" y="2999868"/>
            <a:ext cx="2730500" cy="23241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1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9486900" y="3545968"/>
            <a:ext cx="2032000" cy="1168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“Will”</a:t>
            </a:r>
          </a:p>
          <a:p>
            <a:pPr algn="ctr"/>
            <a:r>
              <a:rPr lang="en-US" sz="28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Purpose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641600" y="27432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Side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302500" y="2822068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Side 2</a:t>
            </a:r>
          </a:p>
        </p:txBody>
      </p:sp>
    </p:spTree>
    <p:extLst>
      <p:ext uri="{BB962C8B-B14F-4D97-AF65-F5344CB8AC3E}">
        <p14:creationId xmlns:p14="http://schemas.microsoft.com/office/powerpoint/2010/main" val="91026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 animBg="1"/>
      <p:bldP spid="14" grpId="0" animBg="1"/>
      <p:bldP spid="15" grpId="0"/>
      <p:bldP spid="16" grpId="0"/>
      <p:bldP spid="17" grpId="0"/>
      <p:bldP spid="18" grpId="0"/>
      <p:bldP spid="19" grpId="0"/>
      <p:bldP spid="20" grpId="0"/>
      <p:bldP spid="22" grpId="0" animBg="1"/>
      <p:bldP spid="24" grpId="0"/>
      <p:bldP spid="30" grpId="0" animBg="1"/>
      <p:bldP spid="31" grpId="0" animBg="1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477078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2800" dirty="0" smtClean="0"/>
              <a:t>Why Must I Must Care About “Will”?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18052" y="516835"/>
            <a:ext cx="11622157" cy="5883965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62500" lnSpcReduction="20000"/>
          </a:bodyPr>
          <a:lstStyle/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 “Will” = essence of conflict. Do not fear. Study. Learn. Understand. Use for advantage.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Intellectual vacuum exists—it involves “will’s” meaning, importance, intricacies—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</a:t>
            </a:r>
            <a:r>
              <a:rPr lang="en-US" dirty="0" smtClean="0"/>
              <a:t>ill this vacuum or your adversaries will fill it and screw you to the wall.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In “will” one finds the central idea over which mankind has been fighting—time immemorial; secrets abound in this great phenomenon.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Understanding the ‘</a:t>
            </a:r>
            <a:r>
              <a:rPr lang="en-US" i="1" dirty="0" smtClean="0"/>
              <a:t>Wolf of Volition</a:t>
            </a:r>
            <a:r>
              <a:rPr lang="en-US" dirty="0" smtClean="0"/>
              <a:t>’ via my thought models provides advantages over an adversary.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 Imbuing people with understanding provides wherewithal to win in mental combat.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i="1" dirty="0" smtClean="0"/>
              <a:t>Über thinkers </a:t>
            </a:r>
            <a:r>
              <a:rPr lang="en-US" dirty="0" smtClean="0"/>
              <a:t>and </a:t>
            </a:r>
            <a:r>
              <a:rPr lang="en-US" i="1" dirty="0" smtClean="0"/>
              <a:t>thought pilgrims—</a:t>
            </a:r>
            <a:r>
              <a:rPr lang="en-US" dirty="0" smtClean="0"/>
              <a:t>plan, execute, assess, adapt, and, of course, win in mental combat.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 </a:t>
            </a:r>
            <a:r>
              <a:rPr lang="en-US" dirty="0" smtClean="0"/>
              <a:t>Fathoming “will” allows striking first to seize the initiative and to employ other advantages.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 Grasping “will” allows you to outthink your adversary and thereby anticipate and thwart his life-force at its inception.</a:t>
            </a:r>
          </a:p>
          <a:p>
            <a:pPr marL="51435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Comprehending “will” requires a threefold commitment: 1) know important aspects of adversary’s mind, 2) know your operational context, and 3) be agile—unexpected chance events always appear on the stage of conflict via co-evolution and nonlinearity.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01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0" y="0"/>
            <a:ext cx="10515600" cy="5969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/>
              <a:t> </a:t>
            </a:r>
            <a:r>
              <a:rPr lang="en-US" dirty="0" smtClean="0"/>
              <a:t>“Will”—What Does It Mean?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644" y="569842"/>
            <a:ext cx="11380304" cy="5724941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/>
              <a:t> “Will” is a concept, a theory, indeed one of the most important but most neglected theories ever conceived.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200" dirty="0" smtClean="0"/>
              <a:t> In the most understandable way I can conceive, “will” means—</a:t>
            </a:r>
            <a:r>
              <a:rPr lang="en-US" sz="4200" i="1" dirty="0" smtClean="0"/>
              <a:t>one person or party imposing their desire, or conceived outcome, on a resisting opponent.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5500" y="-91658"/>
            <a:ext cx="10515600" cy="596900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4400" dirty="0" smtClean="0"/>
              <a:t> </a:t>
            </a:r>
            <a:r>
              <a:rPr lang="en-US" sz="3200" dirty="0" smtClean="0"/>
              <a:t>“Will”—More Clarity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3644" y="478184"/>
            <a:ext cx="11380304" cy="5896112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txBody>
          <a:bodyPr>
            <a:normAutofit fontScale="25000" lnSpcReduction="20000"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9600" dirty="0" smtClean="0">
                <a:solidFill>
                  <a:prstClr val="black"/>
                </a:solidFill>
              </a:rPr>
              <a:t>“Will” appears in one’s mind as an oft powerful, all-permeating </a:t>
            </a:r>
            <a:r>
              <a:rPr lang="en-US" sz="9600" i="1" dirty="0" smtClean="0">
                <a:solidFill>
                  <a:prstClr val="black"/>
                </a:solidFill>
              </a:rPr>
              <a:t>presence that clarifies </a:t>
            </a:r>
            <a:r>
              <a:rPr lang="en-US" sz="9600" dirty="0" smtClean="0">
                <a:solidFill>
                  <a:prstClr val="black"/>
                </a:solidFill>
              </a:rPr>
              <a:t>and often releases and empowers one’s sublimated </a:t>
            </a:r>
            <a:r>
              <a:rPr lang="en-US" sz="9600" i="1" u="sng" dirty="0" smtClean="0">
                <a:solidFill>
                  <a:prstClr val="black"/>
                </a:solidFill>
              </a:rPr>
              <a:t>desires</a:t>
            </a:r>
            <a:r>
              <a:rPr lang="en-US" sz="9600" dirty="0" smtClean="0">
                <a:solidFill>
                  <a:prstClr val="black"/>
                </a:solidFill>
              </a:rPr>
              <a:t> to either control that which another person possesses or to take what they own, such as: wealth, land, power, beliefs, accesses, organization, hill-top, freedom of movement, and so on. This impulse—the </a:t>
            </a:r>
            <a:r>
              <a:rPr lang="en-US" sz="9600" i="1" dirty="0" smtClean="0">
                <a:solidFill>
                  <a:prstClr val="black"/>
                </a:solidFill>
              </a:rPr>
              <a:t>desire—</a:t>
            </a:r>
            <a:r>
              <a:rPr lang="en-US" sz="9600" dirty="0" smtClean="0">
                <a:solidFill>
                  <a:prstClr val="black"/>
                </a:solidFill>
              </a:rPr>
              <a:t>once rationalized and articulated, enables its originator to judge the degree of </a:t>
            </a:r>
            <a:r>
              <a:rPr lang="en-US" sz="9600" i="1" dirty="0" smtClean="0">
                <a:solidFill>
                  <a:prstClr val="black"/>
                </a:solidFill>
              </a:rPr>
              <a:t>resolve </a:t>
            </a:r>
            <a:r>
              <a:rPr lang="en-US" sz="9600" dirty="0" smtClean="0">
                <a:solidFill>
                  <a:prstClr val="black"/>
                </a:solidFill>
              </a:rPr>
              <a:t>at play relative to the </a:t>
            </a:r>
            <a:r>
              <a:rPr lang="en-US" sz="9600" i="1" dirty="0" smtClean="0">
                <a:solidFill>
                  <a:prstClr val="black"/>
                </a:solidFill>
              </a:rPr>
              <a:t>resolve</a:t>
            </a:r>
            <a:r>
              <a:rPr lang="en-US" sz="9600" dirty="0" smtClean="0">
                <a:solidFill>
                  <a:prstClr val="black"/>
                </a:solidFill>
              </a:rPr>
              <a:t> of their adversary, or people whose “will” could be aroused to later involvement.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 smtClean="0">
                <a:solidFill>
                  <a:prstClr val="black"/>
                </a:solidFill>
              </a:rPr>
              <a:t>If capabilities and strength of motive prove sufficient via assumption analysis and synthesis, the concerned </a:t>
            </a:r>
            <a:r>
              <a:rPr lang="en-US" sz="6400" i="1" dirty="0" smtClean="0">
                <a:solidFill>
                  <a:prstClr val="black"/>
                </a:solidFill>
              </a:rPr>
              <a:t>desire </a:t>
            </a:r>
            <a:r>
              <a:rPr lang="en-US" sz="6400" dirty="0" smtClean="0">
                <a:solidFill>
                  <a:prstClr val="black"/>
                </a:solidFill>
              </a:rPr>
              <a:t>can</a:t>
            </a:r>
            <a:r>
              <a:rPr lang="en-US" sz="6400" i="1" dirty="0" smtClean="0">
                <a:solidFill>
                  <a:prstClr val="black"/>
                </a:solidFill>
              </a:rPr>
              <a:t> </a:t>
            </a:r>
            <a:r>
              <a:rPr lang="en-US" sz="6400" u="sng" dirty="0" smtClean="0">
                <a:solidFill>
                  <a:prstClr val="black"/>
                </a:solidFill>
              </a:rPr>
              <a:t>infect and shape a sequence at the very heart of “will</a:t>
            </a:r>
            <a:r>
              <a:rPr lang="en-US" sz="6400" dirty="0" smtClean="0">
                <a:solidFill>
                  <a:prstClr val="black"/>
                </a:solidFill>
              </a:rPr>
              <a:t>”—a transformation from passive, chameleon-like, volition to active life-force, and a subsequent shift into reality and consciousness via a host of possible impositions of action to satisfy desire.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i="1" dirty="0" smtClean="0">
                <a:solidFill>
                  <a:prstClr val="black"/>
                </a:solidFill>
              </a:rPr>
              <a:t>Resolve</a:t>
            </a:r>
            <a:r>
              <a:rPr lang="en-US" sz="6400" dirty="0" smtClean="0">
                <a:solidFill>
                  <a:prstClr val="black"/>
                </a:solidFill>
              </a:rPr>
              <a:t> and </a:t>
            </a:r>
            <a:r>
              <a:rPr lang="en-US" sz="6400" i="1" dirty="0" smtClean="0">
                <a:solidFill>
                  <a:prstClr val="black"/>
                </a:solidFill>
              </a:rPr>
              <a:t>sacrifice</a:t>
            </a:r>
            <a:r>
              <a:rPr lang="en-US" sz="6400" dirty="0" smtClean="0">
                <a:solidFill>
                  <a:prstClr val="black"/>
                </a:solidFill>
              </a:rPr>
              <a:t> empower one’s rationale and emotions for said appearance to enter the human ‘</a:t>
            </a:r>
            <a:r>
              <a:rPr lang="en-US" sz="6400" i="1" dirty="0" smtClean="0">
                <a:solidFill>
                  <a:prstClr val="black"/>
                </a:solidFill>
              </a:rPr>
              <a:t>keep</a:t>
            </a:r>
            <a:r>
              <a:rPr lang="en-US" sz="6400" dirty="0" smtClean="0">
                <a:solidFill>
                  <a:prstClr val="black"/>
                </a:solidFill>
              </a:rPr>
              <a:t>’ where the hungry, potentially powerful wolf of volition strains at its restraints, ripping apart its remaining tatters to cause its release.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 smtClean="0">
                <a:solidFill>
                  <a:prstClr val="black"/>
                </a:solidFill>
              </a:rPr>
              <a:t>The appearance of which we speak influences one’s </a:t>
            </a:r>
            <a:r>
              <a:rPr lang="en-US" sz="6400" u="sng" dirty="0" smtClean="0">
                <a:solidFill>
                  <a:prstClr val="black"/>
                </a:solidFill>
              </a:rPr>
              <a:t>deep thinking </a:t>
            </a:r>
            <a:r>
              <a:rPr lang="en-US" sz="6400" dirty="0" smtClean="0">
                <a:solidFill>
                  <a:prstClr val="black"/>
                </a:solidFill>
              </a:rPr>
              <a:t>about </a:t>
            </a:r>
            <a:r>
              <a:rPr lang="en-US" sz="6400" i="1" dirty="0" smtClean="0">
                <a:solidFill>
                  <a:prstClr val="black"/>
                </a:solidFill>
              </a:rPr>
              <a:t>strength of motive, capabilities</a:t>
            </a:r>
            <a:r>
              <a:rPr lang="en-US" sz="6400" dirty="0" smtClean="0">
                <a:solidFill>
                  <a:prstClr val="black"/>
                </a:solidFill>
              </a:rPr>
              <a:t>, and in so doing </a:t>
            </a:r>
            <a:r>
              <a:rPr lang="en-US" sz="6400" i="1" dirty="0" smtClean="0">
                <a:solidFill>
                  <a:prstClr val="black"/>
                </a:solidFill>
              </a:rPr>
              <a:t>capacitates</a:t>
            </a:r>
            <a:r>
              <a:rPr lang="en-US" sz="6400" dirty="0" smtClean="0">
                <a:solidFill>
                  <a:prstClr val="black"/>
                </a:solidFill>
              </a:rPr>
              <a:t> </a:t>
            </a:r>
            <a:r>
              <a:rPr lang="en-US" sz="6400" i="1" dirty="0" smtClean="0">
                <a:solidFill>
                  <a:prstClr val="black"/>
                </a:solidFill>
              </a:rPr>
              <a:t>action</a:t>
            </a:r>
            <a:r>
              <a:rPr lang="en-US" sz="6400" dirty="0" smtClean="0">
                <a:solidFill>
                  <a:prstClr val="black"/>
                </a:solidFill>
              </a:rPr>
              <a:t> sufficient to negate impediments. The infected being applies, by dint of capability and resolve, sufficient pressure and mental acuity in which to accomplish an aim, goal, objective, strategy in a quest for superiority in clashes of “wills” certain to occur in the kinds of conflicts into which our thinking moves.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6400" dirty="0" smtClean="0">
                <a:solidFill>
                  <a:prstClr val="black"/>
                </a:solidFill>
              </a:rPr>
              <a:t>In any action involving struggles over “will,” one always finds an apparition-like, restless, ‘intent,’ as it were, ‘acknowledged purpose,’ necessary to impose one’s “will” over a resisting entity and in doing so, securing the resister’s acquiescence.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US" sz="6400" dirty="0"/>
          </a:p>
        </p:txBody>
      </p:sp>
    </p:spTree>
    <p:extLst>
      <p:ext uri="{BB962C8B-B14F-4D97-AF65-F5344CB8AC3E}">
        <p14:creationId xmlns:p14="http://schemas.microsoft.com/office/powerpoint/2010/main" val="1464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7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700" decel="100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700" decel="100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/>
          <p:cNvCxnSpPr/>
          <p:nvPr/>
        </p:nvCxnSpPr>
        <p:spPr>
          <a:xfrm flipV="1">
            <a:off x="755374" y="3425687"/>
            <a:ext cx="10933044" cy="212034"/>
          </a:xfrm>
          <a:prstGeom prst="straightConnector1">
            <a:avLst/>
          </a:prstGeom>
          <a:ln w="508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 rot="19706382">
            <a:off x="2492111" y="3738202"/>
            <a:ext cx="1768543" cy="109165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Strength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of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Motive</a:t>
            </a:r>
          </a:p>
        </p:txBody>
      </p:sp>
      <p:sp>
        <p:nvSpPr>
          <p:cNvPr id="3" name="Oval 2"/>
          <p:cNvSpPr/>
          <p:nvPr/>
        </p:nvSpPr>
        <p:spPr>
          <a:xfrm>
            <a:off x="245165" y="2835965"/>
            <a:ext cx="1815548" cy="174928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Purpose</a:t>
            </a:r>
          </a:p>
        </p:txBody>
      </p:sp>
      <p:sp>
        <p:nvSpPr>
          <p:cNvPr id="4" name="Oval 3"/>
          <p:cNvSpPr/>
          <p:nvPr/>
        </p:nvSpPr>
        <p:spPr>
          <a:xfrm rot="359442">
            <a:off x="7195930" y="4552123"/>
            <a:ext cx="4850296" cy="2060712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1. Counter Adversary’s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‘Parry’ To My Imposition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2. Anticipate His New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Efforts to Impose His “Will”</a:t>
            </a:r>
          </a:p>
        </p:txBody>
      </p:sp>
      <p:sp>
        <p:nvSpPr>
          <p:cNvPr id="6" name="Oval 5"/>
          <p:cNvSpPr/>
          <p:nvPr/>
        </p:nvSpPr>
        <p:spPr>
          <a:xfrm rot="3792368">
            <a:off x="4829525" y="2223943"/>
            <a:ext cx="2221907" cy="109075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Disadvantage</a:t>
            </a:r>
          </a:p>
        </p:txBody>
      </p:sp>
      <p:sp>
        <p:nvSpPr>
          <p:cNvPr id="7" name="Oval 6"/>
          <p:cNvSpPr/>
          <p:nvPr/>
        </p:nvSpPr>
        <p:spPr>
          <a:xfrm>
            <a:off x="0" y="4868788"/>
            <a:ext cx="3001617" cy="1749287"/>
          </a:xfrm>
          <a:prstGeom prst="ellipse">
            <a:avLst/>
          </a:prstGeom>
          <a:solidFill>
            <a:srgbClr val="0432FF"/>
          </a:solidFill>
          <a:ln>
            <a:solidFill>
              <a:srgbClr val="0432FF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Rationality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Vision</a:t>
            </a:r>
          </a:p>
          <a:p>
            <a:pPr marL="285750" indent="-285750">
              <a:buFont typeface="Arial" charset="0"/>
              <a:buChar char="•"/>
            </a:pPr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Desired Outcomes</a:t>
            </a:r>
          </a:p>
        </p:txBody>
      </p:sp>
      <p:sp>
        <p:nvSpPr>
          <p:cNvPr id="8" name="Oval 7"/>
          <p:cNvSpPr/>
          <p:nvPr/>
        </p:nvSpPr>
        <p:spPr>
          <a:xfrm rot="19856027">
            <a:off x="3639646" y="3782112"/>
            <a:ext cx="2069820" cy="94401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Determination</a:t>
            </a:r>
            <a:endParaRPr lang="en-US" sz="1600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9" name="Oval 8"/>
          <p:cNvSpPr/>
          <p:nvPr/>
        </p:nvSpPr>
        <p:spPr>
          <a:xfrm rot="3683345">
            <a:off x="2279963" y="2067427"/>
            <a:ext cx="1964063" cy="14711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Capabilities</a:t>
            </a:r>
          </a:p>
        </p:txBody>
      </p:sp>
      <p:sp>
        <p:nvSpPr>
          <p:cNvPr id="10" name="Oval 9"/>
          <p:cNvSpPr/>
          <p:nvPr/>
        </p:nvSpPr>
        <p:spPr>
          <a:xfrm>
            <a:off x="7174522" y="2991426"/>
            <a:ext cx="1934307" cy="12025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Imposition</a:t>
            </a:r>
          </a:p>
        </p:txBody>
      </p:sp>
      <p:sp>
        <p:nvSpPr>
          <p:cNvPr id="11" name="Oval 10"/>
          <p:cNvSpPr/>
          <p:nvPr/>
        </p:nvSpPr>
        <p:spPr>
          <a:xfrm>
            <a:off x="9864969" y="2815198"/>
            <a:ext cx="1498132" cy="114134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Action</a:t>
            </a:r>
          </a:p>
        </p:txBody>
      </p:sp>
      <p:sp>
        <p:nvSpPr>
          <p:cNvPr id="37" name="Freeform 36"/>
          <p:cNvSpPr/>
          <p:nvPr/>
        </p:nvSpPr>
        <p:spPr>
          <a:xfrm>
            <a:off x="419653" y="371476"/>
            <a:ext cx="4614530" cy="1127051"/>
          </a:xfrm>
          <a:custGeom>
            <a:avLst/>
            <a:gdLst>
              <a:gd name="connsiteX0" fmla="*/ 3400956 w 3400956"/>
              <a:gd name="connsiteY0" fmla="*/ 71737 h 2298102"/>
              <a:gd name="connsiteX1" fmla="*/ 916174 w 3400956"/>
              <a:gd name="connsiteY1" fmla="*/ 111493 h 2298102"/>
              <a:gd name="connsiteX2" fmla="*/ 41530 w 3400956"/>
              <a:gd name="connsiteY2" fmla="*/ 1125284 h 2298102"/>
              <a:gd name="connsiteX3" fmla="*/ 140921 w 3400956"/>
              <a:gd name="connsiteY3" fmla="*/ 2298102 h 229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0956" h="2298102">
                <a:moveTo>
                  <a:pt x="3400956" y="71737"/>
                </a:moveTo>
                <a:cubicBezTo>
                  <a:pt x="2438517" y="3819"/>
                  <a:pt x="1476078" y="-64098"/>
                  <a:pt x="916174" y="111493"/>
                </a:cubicBezTo>
                <a:cubicBezTo>
                  <a:pt x="356270" y="287084"/>
                  <a:pt x="170739" y="760849"/>
                  <a:pt x="41530" y="1125284"/>
                </a:cubicBezTo>
                <a:cubicBezTo>
                  <a:pt x="-87679" y="1489719"/>
                  <a:pt x="124356" y="2105945"/>
                  <a:pt x="140921" y="2298102"/>
                </a:cubicBezTo>
              </a:path>
            </a:pathLst>
          </a:custGeom>
          <a:noFill/>
          <a:ln w="38100">
            <a:solidFill>
              <a:srgbClr val="00B050"/>
            </a:solidFill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6" name="Freeform 55"/>
          <p:cNvSpPr/>
          <p:nvPr/>
        </p:nvSpPr>
        <p:spPr>
          <a:xfrm>
            <a:off x="0" y="0"/>
            <a:ext cx="12045462" cy="6708531"/>
          </a:xfrm>
          <a:custGeom>
            <a:avLst/>
            <a:gdLst>
              <a:gd name="connsiteX0" fmla="*/ 5168348 w 12452334"/>
              <a:gd name="connsiteY0" fmla="*/ 99391 h 7024754"/>
              <a:gd name="connsiteX1" fmla="*/ 5168348 w 12452334"/>
              <a:gd name="connsiteY1" fmla="*/ 99391 h 7024754"/>
              <a:gd name="connsiteX2" fmla="*/ 3995531 w 12452334"/>
              <a:gd name="connsiteY2" fmla="*/ 99391 h 7024754"/>
              <a:gd name="connsiteX3" fmla="*/ 3657600 w 12452334"/>
              <a:gd name="connsiteY3" fmla="*/ 119270 h 7024754"/>
              <a:gd name="connsiteX4" fmla="*/ 2643809 w 12452334"/>
              <a:gd name="connsiteY4" fmla="*/ 99391 h 7024754"/>
              <a:gd name="connsiteX5" fmla="*/ 1948070 w 12452334"/>
              <a:gd name="connsiteY5" fmla="*/ 119270 h 7024754"/>
              <a:gd name="connsiteX6" fmla="*/ 1888435 w 12452334"/>
              <a:gd name="connsiteY6" fmla="*/ 159026 h 7024754"/>
              <a:gd name="connsiteX7" fmla="*/ 1808922 w 12452334"/>
              <a:gd name="connsiteY7" fmla="*/ 178904 h 7024754"/>
              <a:gd name="connsiteX8" fmla="*/ 1689653 w 12452334"/>
              <a:gd name="connsiteY8" fmla="*/ 218661 h 7024754"/>
              <a:gd name="connsiteX9" fmla="*/ 1630018 w 12452334"/>
              <a:gd name="connsiteY9" fmla="*/ 238539 h 7024754"/>
              <a:gd name="connsiteX10" fmla="*/ 1570383 w 12452334"/>
              <a:gd name="connsiteY10" fmla="*/ 278296 h 7024754"/>
              <a:gd name="connsiteX11" fmla="*/ 1411357 w 12452334"/>
              <a:gd name="connsiteY11" fmla="*/ 337930 h 7024754"/>
              <a:gd name="connsiteX12" fmla="*/ 1252331 w 12452334"/>
              <a:gd name="connsiteY12" fmla="*/ 397565 h 7024754"/>
              <a:gd name="connsiteX13" fmla="*/ 1192696 w 12452334"/>
              <a:gd name="connsiteY13" fmla="*/ 437322 h 7024754"/>
              <a:gd name="connsiteX14" fmla="*/ 934279 w 12452334"/>
              <a:gd name="connsiteY14" fmla="*/ 477078 h 7024754"/>
              <a:gd name="connsiteX15" fmla="*/ 834887 w 12452334"/>
              <a:gd name="connsiteY15" fmla="*/ 616226 h 7024754"/>
              <a:gd name="connsiteX16" fmla="*/ 775253 w 12452334"/>
              <a:gd name="connsiteY16" fmla="*/ 655983 h 7024754"/>
              <a:gd name="connsiteX17" fmla="*/ 735496 w 12452334"/>
              <a:gd name="connsiteY17" fmla="*/ 715617 h 7024754"/>
              <a:gd name="connsiteX18" fmla="*/ 715618 w 12452334"/>
              <a:gd name="connsiteY18" fmla="*/ 775252 h 7024754"/>
              <a:gd name="connsiteX19" fmla="*/ 636105 w 12452334"/>
              <a:gd name="connsiteY19" fmla="*/ 894522 h 7024754"/>
              <a:gd name="connsiteX20" fmla="*/ 616227 w 12452334"/>
              <a:gd name="connsiteY20" fmla="*/ 1172817 h 7024754"/>
              <a:gd name="connsiteX21" fmla="*/ 576470 w 12452334"/>
              <a:gd name="connsiteY21" fmla="*/ 1272209 h 7024754"/>
              <a:gd name="connsiteX22" fmla="*/ 536714 w 12452334"/>
              <a:gd name="connsiteY22" fmla="*/ 1689652 h 7024754"/>
              <a:gd name="connsiteX23" fmla="*/ 496957 w 12452334"/>
              <a:gd name="connsiteY23" fmla="*/ 1848678 h 7024754"/>
              <a:gd name="connsiteX24" fmla="*/ 477079 w 12452334"/>
              <a:gd name="connsiteY24" fmla="*/ 1967948 h 7024754"/>
              <a:gd name="connsiteX25" fmla="*/ 457200 w 12452334"/>
              <a:gd name="connsiteY25" fmla="*/ 2882348 h 7024754"/>
              <a:gd name="connsiteX26" fmla="*/ 417444 w 12452334"/>
              <a:gd name="connsiteY26" fmla="*/ 3180522 h 7024754"/>
              <a:gd name="connsiteX27" fmla="*/ 377687 w 12452334"/>
              <a:gd name="connsiteY27" fmla="*/ 3260035 h 7024754"/>
              <a:gd name="connsiteX28" fmla="*/ 357809 w 12452334"/>
              <a:gd name="connsiteY28" fmla="*/ 3319670 h 7024754"/>
              <a:gd name="connsiteX29" fmla="*/ 298174 w 12452334"/>
              <a:gd name="connsiteY29" fmla="*/ 3379304 h 7024754"/>
              <a:gd name="connsiteX30" fmla="*/ 278296 w 12452334"/>
              <a:gd name="connsiteY30" fmla="*/ 3498574 h 7024754"/>
              <a:gd name="connsiteX31" fmla="*/ 238540 w 12452334"/>
              <a:gd name="connsiteY31" fmla="*/ 3597965 h 7024754"/>
              <a:gd name="connsiteX32" fmla="*/ 159027 w 12452334"/>
              <a:gd name="connsiteY32" fmla="*/ 3717235 h 7024754"/>
              <a:gd name="connsiteX33" fmla="*/ 99392 w 12452334"/>
              <a:gd name="connsiteY33" fmla="*/ 3776870 h 7024754"/>
              <a:gd name="connsiteX34" fmla="*/ 119270 w 12452334"/>
              <a:gd name="connsiteY34" fmla="*/ 4273826 h 7024754"/>
              <a:gd name="connsiteX35" fmla="*/ 139148 w 12452334"/>
              <a:gd name="connsiteY35" fmla="*/ 4333461 h 7024754"/>
              <a:gd name="connsiteX36" fmla="*/ 178905 w 12452334"/>
              <a:gd name="connsiteY36" fmla="*/ 4393096 h 7024754"/>
              <a:gd name="connsiteX37" fmla="*/ 198783 w 12452334"/>
              <a:gd name="connsiteY37" fmla="*/ 4452730 h 7024754"/>
              <a:gd name="connsiteX38" fmla="*/ 238540 w 12452334"/>
              <a:gd name="connsiteY38" fmla="*/ 4691270 h 7024754"/>
              <a:gd name="connsiteX39" fmla="*/ 218661 w 12452334"/>
              <a:gd name="connsiteY39" fmla="*/ 4750904 h 7024754"/>
              <a:gd name="connsiteX40" fmla="*/ 178905 w 12452334"/>
              <a:gd name="connsiteY40" fmla="*/ 4810539 h 7024754"/>
              <a:gd name="connsiteX41" fmla="*/ 139148 w 12452334"/>
              <a:gd name="connsiteY41" fmla="*/ 4890052 h 7024754"/>
              <a:gd name="connsiteX42" fmla="*/ 99392 w 12452334"/>
              <a:gd name="connsiteY42" fmla="*/ 4949687 h 7024754"/>
              <a:gd name="connsiteX43" fmla="*/ 0 w 12452334"/>
              <a:gd name="connsiteY43" fmla="*/ 5108713 h 7024754"/>
              <a:gd name="connsiteX44" fmla="*/ 19879 w 12452334"/>
              <a:gd name="connsiteY44" fmla="*/ 5387009 h 7024754"/>
              <a:gd name="connsiteX45" fmla="*/ 59635 w 12452334"/>
              <a:gd name="connsiteY45" fmla="*/ 5466522 h 7024754"/>
              <a:gd name="connsiteX46" fmla="*/ 79514 w 12452334"/>
              <a:gd name="connsiteY46" fmla="*/ 5883965 h 7024754"/>
              <a:gd name="connsiteX47" fmla="*/ 119270 w 12452334"/>
              <a:gd name="connsiteY47" fmla="*/ 6023113 h 7024754"/>
              <a:gd name="connsiteX48" fmla="*/ 139148 w 12452334"/>
              <a:gd name="connsiteY48" fmla="*/ 6102626 h 7024754"/>
              <a:gd name="connsiteX49" fmla="*/ 178905 w 12452334"/>
              <a:gd name="connsiteY49" fmla="*/ 6420678 h 7024754"/>
              <a:gd name="connsiteX50" fmla="*/ 198783 w 12452334"/>
              <a:gd name="connsiteY50" fmla="*/ 6480313 h 7024754"/>
              <a:gd name="connsiteX51" fmla="*/ 258418 w 12452334"/>
              <a:gd name="connsiteY51" fmla="*/ 6500191 h 7024754"/>
              <a:gd name="connsiteX52" fmla="*/ 377687 w 12452334"/>
              <a:gd name="connsiteY52" fmla="*/ 6579704 h 7024754"/>
              <a:gd name="connsiteX53" fmla="*/ 437322 w 12452334"/>
              <a:gd name="connsiteY53" fmla="*/ 6619461 h 7024754"/>
              <a:gd name="connsiteX54" fmla="*/ 496957 w 12452334"/>
              <a:gd name="connsiteY54" fmla="*/ 6639339 h 7024754"/>
              <a:gd name="connsiteX55" fmla="*/ 556592 w 12452334"/>
              <a:gd name="connsiteY55" fmla="*/ 6679096 h 7024754"/>
              <a:gd name="connsiteX56" fmla="*/ 695740 w 12452334"/>
              <a:gd name="connsiteY56" fmla="*/ 6738730 h 7024754"/>
              <a:gd name="connsiteX57" fmla="*/ 3180522 w 12452334"/>
              <a:gd name="connsiteY57" fmla="*/ 6778487 h 7024754"/>
              <a:gd name="connsiteX58" fmla="*/ 4214192 w 12452334"/>
              <a:gd name="connsiteY58" fmla="*/ 6798365 h 7024754"/>
              <a:gd name="connsiteX59" fmla="*/ 4909931 w 12452334"/>
              <a:gd name="connsiteY59" fmla="*/ 6818243 h 7024754"/>
              <a:gd name="connsiteX60" fmla="*/ 8666922 w 12452334"/>
              <a:gd name="connsiteY60" fmla="*/ 6877878 h 7024754"/>
              <a:gd name="connsiteX61" fmla="*/ 8905461 w 12452334"/>
              <a:gd name="connsiteY61" fmla="*/ 6917635 h 7024754"/>
              <a:gd name="connsiteX62" fmla="*/ 10316818 w 12452334"/>
              <a:gd name="connsiteY62" fmla="*/ 6858000 h 7024754"/>
              <a:gd name="connsiteX63" fmla="*/ 10555357 w 12452334"/>
              <a:gd name="connsiteY63" fmla="*/ 6877878 h 7024754"/>
              <a:gd name="connsiteX64" fmla="*/ 10654748 w 12452334"/>
              <a:gd name="connsiteY64" fmla="*/ 6917635 h 7024754"/>
              <a:gd name="connsiteX65" fmla="*/ 10933044 w 12452334"/>
              <a:gd name="connsiteY65" fmla="*/ 6937513 h 7024754"/>
              <a:gd name="connsiteX66" fmla="*/ 10873409 w 12452334"/>
              <a:gd name="connsiteY66" fmla="*/ 6917635 h 7024754"/>
              <a:gd name="connsiteX67" fmla="*/ 10952922 w 12452334"/>
              <a:gd name="connsiteY67" fmla="*/ 7017026 h 7024754"/>
              <a:gd name="connsiteX68" fmla="*/ 11589027 w 12452334"/>
              <a:gd name="connsiteY68" fmla="*/ 6997148 h 7024754"/>
              <a:gd name="connsiteX69" fmla="*/ 11847444 w 12452334"/>
              <a:gd name="connsiteY69" fmla="*/ 6937513 h 7024754"/>
              <a:gd name="connsiteX70" fmla="*/ 11946835 w 12452334"/>
              <a:gd name="connsiteY70" fmla="*/ 6897756 h 7024754"/>
              <a:gd name="connsiteX71" fmla="*/ 11986592 w 12452334"/>
              <a:gd name="connsiteY71" fmla="*/ 6838122 h 7024754"/>
              <a:gd name="connsiteX72" fmla="*/ 12066105 w 12452334"/>
              <a:gd name="connsiteY72" fmla="*/ 6679096 h 7024754"/>
              <a:gd name="connsiteX73" fmla="*/ 12125740 w 12452334"/>
              <a:gd name="connsiteY73" fmla="*/ 6619461 h 7024754"/>
              <a:gd name="connsiteX74" fmla="*/ 12304644 w 12452334"/>
              <a:gd name="connsiteY74" fmla="*/ 6460435 h 7024754"/>
              <a:gd name="connsiteX75" fmla="*/ 12364279 w 12452334"/>
              <a:gd name="connsiteY75" fmla="*/ 6361043 h 7024754"/>
              <a:gd name="connsiteX76" fmla="*/ 12423914 w 12452334"/>
              <a:gd name="connsiteY76" fmla="*/ 6281530 h 7024754"/>
              <a:gd name="connsiteX77" fmla="*/ 12404035 w 12452334"/>
              <a:gd name="connsiteY77" fmla="*/ 6182139 h 7024754"/>
              <a:gd name="connsiteX78" fmla="*/ 12304644 w 12452334"/>
              <a:gd name="connsiteY78" fmla="*/ 6142383 h 7024754"/>
              <a:gd name="connsiteX79" fmla="*/ 12165496 w 12452334"/>
              <a:gd name="connsiteY79" fmla="*/ 6082748 h 7024754"/>
              <a:gd name="connsiteX80" fmla="*/ 12443792 w 12452334"/>
              <a:gd name="connsiteY80" fmla="*/ 6042991 h 7024754"/>
              <a:gd name="connsiteX81" fmla="*/ 12364279 w 12452334"/>
              <a:gd name="connsiteY81" fmla="*/ 5943600 h 7024754"/>
              <a:gd name="connsiteX82" fmla="*/ 12205253 w 12452334"/>
              <a:gd name="connsiteY82" fmla="*/ 5864087 h 7024754"/>
              <a:gd name="connsiteX83" fmla="*/ 11946835 w 12452334"/>
              <a:gd name="connsiteY83" fmla="*/ 5764696 h 7024754"/>
              <a:gd name="connsiteX84" fmla="*/ 11867322 w 12452334"/>
              <a:gd name="connsiteY84" fmla="*/ 5585791 h 7024754"/>
              <a:gd name="connsiteX85" fmla="*/ 11827566 w 12452334"/>
              <a:gd name="connsiteY85" fmla="*/ 5466522 h 7024754"/>
              <a:gd name="connsiteX86" fmla="*/ 11867322 w 12452334"/>
              <a:gd name="connsiteY86" fmla="*/ 5387009 h 7024754"/>
              <a:gd name="connsiteX87" fmla="*/ 11926957 w 12452334"/>
              <a:gd name="connsiteY87" fmla="*/ 5307496 h 7024754"/>
              <a:gd name="connsiteX88" fmla="*/ 11966714 w 12452334"/>
              <a:gd name="connsiteY88" fmla="*/ 5208104 h 7024754"/>
              <a:gd name="connsiteX89" fmla="*/ 12006470 w 12452334"/>
              <a:gd name="connsiteY89" fmla="*/ 5088835 h 7024754"/>
              <a:gd name="connsiteX90" fmla="*/ 12026348 w 12452334"/>
              <a:gd name="connsiteY90" fmla="*/ 4790661 h 7024754"/>
              <a:gd name="connsiteX91" fmla="*/ 12046227 w 12452334"/>
              <a:gd name="connsiteY91" fmla="*/ 4691270 h 7024754"/>
              <a:gd name="connsiteX92" fmla="*/ 11986592 w 12452334"/>
              <a:gd name="connsiteY92" fmla="*/ 3617843 h 7024754"/>
              <a:gd name="connsiteX93" fmla="*/ 11926957 w 12452334"/>
              <a:gd name="connsiteY93" fmla="*/ 3498574 h 7024754"/>
              <a:gd name="connsiteX94" fmla="*/ 12006470 w 12452334"/>
              <a:gd name="connsiteY94" fmla="*/ 3319670 h 7024754"/>
              <a:gd name="connsiteX95" fmla="*/ 12205253 w 12452334"/>
              <a:gd name="connsiteY95" fmla="*/ 3101009 h 7024754"/>
              <a:gd name="connsiteX96" fmla="*/ 12165496 w 12452334"/>
              <a:gd name="connsiteY96" fmla="*/ 2981739 h 7024754"/>
              <a:gd name="connsiteX97" fmla="*/ 11966714 w 12452334"/>
              <a:gd name="connsiteY97" fmla="*/ 2922104 h 7024754"/>
              <a:gd name="connsiteX98" fmla="*/ 11926957 w 12452334"/>
              <a:gd name="connsiteY98" fmla="*/ 2862470 h 7024754"/>
              <a:gd name="connsiteX99" fmla="*/ 11867322 w 12452334"/>
              <a:gd name="connsiteY99" fmla="*/ 2842591 h 7024754"/>
              <a:gd name="connsiteX100" fmla="*/ 11708296 w 12452334"/>
              <a:gd name="connsiteY100" fmla="*/ 2902226 h 7024754"/>
              <a:gd name="connsiteX101" fmla="*/ 11529392 w 12452334"/>
              <a:gd name="connsiteY101" fmla="*/ 2802835 h 7024754"/>
              <a:gd name="connsiteX102" fmla="*/ 11390244 w 12452334"/>
              <a:gd name="connsiteY102" fmla="*/ 2683565 h 7024754"/>
              <a:gd name="connsiteX103" fmla="*/ 10495722 w 12452334"/>
              <a:gd name="connsiteY103" fmla="*/ 2385391 h 7024754"/>
              <a:gd name="connsiteX104" fmla="*/ 9780105 w 12452334"/>
              <a:gd name="connsiteY104" fmla="*/ 2146852 h 7024754"/>
              <a:gd name="connsiteX105" fmla="*/ 9978887 w 12452334"/>
              <a:gd name="connsiteY105" fmla="*/ 2126974 h 7024754"/>
              <a:gd name="connsiteX106" fmla="*/ 9819861 w 12452334"/>
              <a:gd name="connsiteY106" fmla="*/ 1967948 h 7024754"/>
              <a:gd name="connsiteX107" fmla="*/ 10614992 w 12452334"/>
              <a:gd name="connsiteY107" fmla="*/ 1808922 h 7024754"/>
              <a:gd name="connsiteX108" fmla="*/ 10734261 w 12452334"/>
              <a:gd name="connsiteY108" fmla="*/ 1669774 h 7024754"/>
              <a:gd name="connsiteX109" fmla="*/ 10734261 w 12452334"/>
              <a:gd name="connsiteY109" fmla="*/ 1411356 h 7024754"/>
              <a:gd name="connsiteX110" fmla="*/ 10416209 w 12452334"/>
              <a:gd name="connsiteY110" fmla="*/ 1272209 h 7024754"/>
              <a:gd name="connsiteX111" fmla="*/ 10734261 w 12452334"/>
              <a:gd name="connsiteY111" fmla="*/ 1152939 h 7024754"/>
              <a:gd name="connsiteX112" fmla="*/ 11032435 w 12452334"/>
              <a:gd name="connsiteY112" fmla="*/ 1113183 h 7024754"/>
              <a:gd name="connsiteX113" fmla="*/ 10913166 w 12452334"/>
              <a:gd name="connsiteY113" fmla="*/ 993913 h 7024754"/>
              <a:gd name="connsiteX114" fmla="*/ 10813774 w 12452334"/>
              <a:gd name="connsiteY114" fmla="*/ 974035 h 7024754"/>
              <a:gd name="connsiteX115" fmla="*/ 10555357 w 12452334"/>
              <a:gd name="connsiteY115" fmla="*/ 934278 h 7024754"/>
              <a:gd name="connsiteX116" fmla="*/ 10396331 w 12452334"/>
              <a:gd name="connsiteY116" fmla="*/ 874643 h 7024754"/>
              <a:gd name="connsiteX117" fmla="*/ 10277061 w 12452334"/>
              <a:gd name="connsiteY117" fmla="*/ 815009 h 7024754"/>
              <a:gd name="connsiteX118" fmla="*/ 10197548 w 12452334"/>
              <a:gd name="connsiteY118" fmla="*/ 795130 h 7024754"/>
              <a:gd name="connsiteX119" fmla="*/ 10118035 w 12452334"/>
              <a:gd name="connsiteY119" fmla="*/ 755374 h 7024754"/>
              <a:gd name="connsiteX120" fmla="*/ 9064487 w 12452334"/>
              <a:gd name="connsiteY120" fmla="*/ 695739 h 7024754"/>
              <a:gd name="connsiteX121" fmla="*/ 8984974 w 12452334"/>
              <a:gd name="connsiteY121" fmla="*/ 675861 h 7024754"/>
              <a:gd name="connsiteX122" fmla="*/ 8825948 w 12452334"/>
              <a:gd name="connsiteY122" fmla="*/ 596348 h 7024754"/>
              <a:gd name="connsiteX123" fmla="*/ 8309114 w 12452334"/>
              <a:gd name="connsiteY123" fmla="*/ 576470 h 7024754"/>
              <a:gd name="connsiteX124" fmla="*/ 8010940 w 12452334"/>
              <a:gd name="connsiteY124" fmla="*/ 516835 h 7024754"/>
              <a:gd name="connsiteX125" fmla="*/ 7394714 w 12452334"/>
              <a:gd name="connsiteY125" fmla="*/ 298174 h 7024754"/>
              <a:gd name="connsiteX126" fmla="*/ 6997148 w 12452334"/>
              <a:gd name="connsiteY126" fmla="*/ 198783 h 7024754"/>
              <a:gd name="connsiteX127" fmla="*/ 6917635 w 12452334"/>
              <a:gd name="connsiteY127" fmla="*/ 178904 h 7024754"/>
              <a:gd name="connsiteX128" fmla="*/ 6858000 w 12452334"/>
              <a:gd name="connsiteY128" fmla="*/ 139148 h 7024754"/>
              <a:gd name="connsiteX129" fmla="*/ 6500192 w 12452334"/>
              <a:gd name="connsiteY129" fmla="*/ 79513 h 7024754"/>
              <a:gd name="connsiteX130" fmla="*/ 6182140 w 12452334"/>
              <a:gd name="connsiteY130" fmla="*/ 59635 h 7024754"/>
              <a:gd name="connsiteX131" fmla="*/ 6042992 w 12452334"/>
              <a:gd name="connsiteY131" fmla="*/ 39756 h 7024754"/>
              <a:gd name="connsiteX132" fmla="*/ 5963479 w 12452334"/>
              <a:gd name="connsiteY132" fmla="*/ 0 h 7024754"/>
              <a:gd name="connsiteX133" fmla="*/ 5565914 w 12452334"/>
              <a:gd name="connsiteY133" fmla="*/ 59635 h 7024754"/>
              <a:gd name="connsiteX134" fmla="*/ 5426766 w 12452334"/>
              <a:gd name="connsiteY134" fmla="*/ 119270 h 7024754"/>
              <a:gd name="connsiteX135" fmla="*/ 5108714 w 12452334"/>
              <a:gd name="connsiteY135" fmla="*/ 119270 h 70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52334" h="7024754">
                <a:moveTo>
                  <a:pt x="5168348" y="99391"/>
                </a:moveTo>
                <a:lnTo>
                  <a:pt x="5168348" y="99391"/>
                </a:lnTo>
                <a:cubicBezTo>
                  <a:pt x="4625751" y="159682"/>
                  <a:pt x="5239136" y="99391"/>
                  <a:pt x="3995531" y="99391"/>
                </a:cubicBezTo>
                <a:cubicBezTo>
                  <a:pt x="3882693" y="99391"/>
                  <a:pt x="3770244" y="112644"/>
                  <a:pt x="3657600" y="119270"/>
                </a:cubicBezTo>
                <a:lnTo>
                  <a:pt x="2643809" y="99391"/>
                </a:lnTo>
                <a:cubicBezTo>
                  <a:pt x="2411801" y="99391"/>
                  <a:pt x="2179358" y="101010"/>
                  <a:pt x="1948070" y="119270"/>
                </a:cubicBezTo>
                <a:cubicBezTo>
                  <a:pt x="1924253" y="121150"/>
                  <a:pt x="1910394" y="149615"/>
                  <a:pt x="1888435" y="159026"/>
                </a:cubicBezTo>
                <a:cubicBezTo>
                  <a:pt x="1863324" y="169788"/>
                  <a:pt x="1835090" y="171054"/>
                  <a:pt x="1808922" y="178904"/>
                </a:cubicBezTo>
                <a:cubicBezTo>
                  <a:pt x="1768782" y="190946"/>
                  <a:pt x="1729409" y="205409"/>
                  <a:pt x="1689653" y="218661"/>
                </a:cubicBezTo>
                <a:lnTo>
                  <a:pt x="1630018" y="238539"/>
                </a:lnTo>
                <a:cubicBezTo>
                  <a:pt x="1610140" y="251791"/>
                  <a:pt x="1591752" y="267612"/>
                  <a:pt x="1570383" y="278296"/>
                </a:cubicBezTo>
                <a:cubicBezTo>
                  <a:pt x="1405645" y="360665"/>
                  <a:pt x="1531792" y="286315"/>
                  <a:pt x="1411357" y="337930"/>
                </a:cubicBezTo>
                <a:cubicBezTo>
                  <a:pt x="1265827" y="400300"/>
                  <a:pt x="1398928" y="360916"/>
                  <a:pt x="1252331" y="397565"/>
                </a:cubicBezTo>
                <a:cubicBezTo>
                  <a:pt x="1232453" y="410817"/>
                  <a:pt x="1214065" y="426638"/>
                  <a:pt x="1192696" y="437322"/>
                </a:cubicBezTo>
                <a:cubicBezTo>
                  <a:pt x="1121059" y="473141"/>
                  <a:pt x="991284" y="471378"/>
                  <a:pt x="934279" y="477078"/>
                </a:cubicBezTo>
                <a:cubicBezTo>
                  <a:pt x="911705" y="510939"/>
                  <a:pt x="859544" y="591569"/>
                  <a:pt x="834887" y="616226"/>
                </a:cubicBezTo>
                <a:cubicBezTo>
                  <a:pt x="817994" y="633119"/>
                  <a:pt x="795131" y="642731"/>
                  <a:pt x="775253" y="655983"/>
                </a:cubicBezTo>
                <a:cubicBezTo>
                  <a:pt x="762001" y="675861"/>
                  <a:pt x="746180" y="694249"/>
                  <a:pt x="735496" y="715617"/>
                </a:cubicBezTo>
                <a:cubicBezTo>
                  <a:pt x="726125" y="734358"/>
                  <a:pt x="725794" y="756935"/>
                  <a:pt x="715618" y="775252"/>
                </a:cubicBezTo>
                <a:cubicBezTo>
                  <a:pt x="692413" y="817021"/>
                  <a:pt x="636105" y="894522"/>
                  <a:pt x="636105" y="894522"/>
                </a:cubicBezTo>
                <a:cubicBezTo>
                  <a:pt x="629479" y="987287"/>
                  <a:pt x="630732" y="1080954"/>
                  <a:pt x="616227" y="1172817"/>
                </a:cubicBezTo>
                <a:cubicBezTo>
                  <a:pt x="610662" y="1208063"/>
                  <a:pt x="583947" y="1237318"/>
                  <a:pt x="576470" y="1272209"/>
                </a:cubicBezTo>
                <a:cubicBezTo>
                  <a:pt x="560086" y="1348668"/>
                  <a:pt x="545212" y="1632999"/>
                  <a:pt x="536714" y="1689652"/>
                </a:cubicBezTo>
                <a:cubicBezTo>
                  <a:pt x="528609" y="1743688"/>
                  <a:pt x="505940" y="1794781"/>
                  <a:pt x="496957" y="1848678"/>
                </a:cubicBezTo>
                <a:lnTo>
                  <a:pt x="477079" y="1967948"/>
                </a:lnTo>
                <a:cubicBezTo>
                  <a:pt x="470453" y="2272748"/>
                  <a:pt x="468081" y="2577670"/>
                  <a:pt x="457200" y="2882348"/>
                </a:cubicBezTo>
                <a:cubicBezTo>
                  <a:pt x="455886" y="2919130"/>
                  <a:pt x="439257" y="3115084"/>
                  <a:pt x="417444" y="3180522"/>
                </a:cubicBezTo>
                <a:cubicBezTo>
                  <a:pt x="408073" y="3208634"/>
                  <a:pt x="389360" y="3232798"/>
                  <a:pt x="377687" y="3260035"/>
                </a:cubicBezTo>
                <a:cubicBezTo>
                  <a:pt x="369433" y="3279294"/>
                  <a:pt x="369432" y="3302236"/>
                  <a:pt x="357809" y="3319670"/>
                </a:cubicBezTo>
                <a:cubicBezTo>
                  <a:pt x="342215" y="3343061"/>
                  <a:pt x="318052" y="3359426"/>
                  <a:pt x="298174" y="3379304"/>
                </a:cubicBezTo>
                <a:cubicBezTo>
                  <a:pt x="291548" y="3419061"/>
                  <a:pt x="298293" y="3463579"/>
                  <a:pt x="278296" y="3498574"/>
                </a:cubicBezTo>
                <a:cubicBezTo>
                  <a:pt x="213822" y="3611404"/>
                  <a:pt x="186095" y="3388194"/>
                  <a:pt x="238540" y="3597965"/>
                </a:cubicBezTo>
                <a:cubicBezTo>
                  <a:pt x="109546" y="3683962"/>
                  <a:pt x="238020" y="3578997"/>
                  <a:pt x="159027" y="3717235"/>
                </a:cubicBezTo>
                <a:cubicBezTo>
                  <a:pt x="145079" y="3741643"/>
                  <a:pt x="119270" y="3756992"/>
                  <a:pt x="99392" y="3776870"/>
                </a:cubicBezTo>
                <a:cubicBezTo>
                  <a:pt x="34629" y="3971159"/>
                  <a:pt x="67816" y="3845039"/>
                  <a:pt x="119270" y="4273826"/>
                </a:cubicBezTo>
                <a:cubicBezTo>
                  <a:pt x="121766" y="4294630"/>
                  <a:pt x="129777" y="4314720"/>
                  <a:pt x="139148" y="4333461"/>
                </a:cubicBezTo>
                <a:cubicBezTo>
                  <a:pt x="149832" y="4354830"/>
                  <a:pt x="165653" y="4373218"/>
                  <a:pt x="178905" y="4393096"/>
                </a:cubicBezTo>
                <a:cubicBezTo>
                  <a:pt x="185531" y="4412974"/>
                  <a:pt x="193701" y="4432402"/>
                  <a:pt x="198783" y="4452730"/>
                </a:cubicBezTo>
                <a:cubicBezTo>
                  <a:pt x="218159" y="4530236"/>
                  <a:pt x="227321" y="4612737"/>
                  <a:pt x="238540" y="4691270"/>
                </a:cubicBezTo>
                <a:cubicBezTo>
                  <a:pt x="231914" y="4711148"/>
                  <a:pt x="228032" y="4732163"/>
                  <a:pt x="218661" y="4750904"/>
                </a:cubicBezTo>
                <a:cubicBezTo>
                  <a:pt x="207977" y="4772272"/>
                  <a:pt x="190758" y="4789796"/>
                  <a:pt x="178905" y="4810539"/>
                </a:cubicBezTo>
                <a:cubicBezTo>
                  <a:pt x="164203" y="4836268"/>
                  <a:pt x="153850" y="4864323"/>
                  <a:pt x="139148" y="4890052"/>
                </a:cubicBezTo>
                <a:cubicBezTo>
                  <a:pt x="127295" y="4910795"/>
                  <a:pt x="111245" y="4928944"/>
                  <a:pt x="99392" y="4949687"/>
                </a:cubicBezTo>
                <a:cubicBezTo>
                  <a:pt x="12079" y="5102486"/>
                  <a:pt x="114019" y="4956689"/>
                  <a:pt x="0" y="5108713"/>
                </a:cubicBezTo>
                <a:cubicBezTo>
                  <a:pt x="6626" y="5201478"/>
                  <a:pt x="4590" y="5295273"/>
                  <a:pt x="19879" y="5387009"/>
                </a:cubicBezTo>
                <a:cubicBezTo>
                  <a:pt x="24751" y="5416238"/>
                  <a:pt x="56104" y="5437100"/>
                  <a:pt x="59635" y="5466522"/>
                </a:cubicBezTo>
                <a:cubicBezTo>
                  <a:pt x="76233" y="5604835"/>
                  <a:pt x="64673" y="5745452"/>
                  <a:pt x="79514" y="5883965"/>
                </a:cubicBezTo>
                <a:cubicBezTo>
                  <a:pt x="84653" y="5931929"/>
                  <a:pt x="106578" y="5976574"/>
                  <a:pt x="119270" y="6023113"/>
                </a:cubicBezTo>
                <a:cubicBezTo>
                  <a:pt x="126458" y="6049470"/>
                  <a:pt x="135095" y="6075608"/>
                  <a:pt x="139148" y="6102626"/>
                </a:cubicBezTo>
                <a:cubicBezTo>
                  <a:pt x="154997" y="6208286"/>
                  <a:pt x="162242" y="6315143"/>
                  <a:pt x="178905" y="6420678"/>
                </a:cubicBezTo>
                <a:cubicBezTo>
                  <a:pt x="182173" y="6441375"/>
                  <a:pt x="183967" y="6465497"/>
                  <a:pt x="198783" y="6480313"/>
                </a:cubicBezTo>
                <a:cubicBezTo>
                  <a:pt x="213599" y="6495129"/>
                  <a:pt x="238540" y="6493565"/>
                  <a:pt x="258418" y="6500191"/>
                </a:cubicBezTo>
                <a:lnTo>
                  <a:pt x="377687" y="6579704"/>
                </a:lnTo>
                <a:cubicBezTo>
                  <a:pt x="397565" y="6592956"/>
                  <a:pt x="414657" y="6611906"/>
                  <a:pt x="437322" y="6619461"/>
                </a:cubicBezTo>
                <a:lnTo>
                  <a:pt x="496957" y="6639339"/>
                </a:lnTo>
                <a:cubicBezTo>
                  <a:pt x="516835" y="6652591"/>
                  <a:pt x="535849" y="6667243"/>
                  <a:pt x="556592" y="6679096"/>
                </a:cubicBezTo>
                <a:cubicBezTo>
                  <a:pt x="571864" y="6687823"/>
                  <a:pt x="666671" y="6738049"/>
                  <a:pt x="695740" y="6738730"/>
                </a:cubicBezTo>
                <a:lnTo>
                  <a:pt x="3180522" y="6778487"/>
                </a:lnTo>
                <a:lnTo>
                  <a:pt x="4214192" y="6798365"/>
                </a:lnTo>
                <a:lnTo>
                  <a:pt x="4909931" y="6818243"/>
                </a:lnTo>
                <a:lnTo>
                  <a:pt x="8666922" y="6877878"/>
                </a:lnTo>
                <a:cubicBezTo>
                  <a:pt x="8746435" y="6891130"/>
                  <a:pt x="8824857" y="6916627"/>
                  <a:pt x="8905461" y="6917635"/>
                </a:cubicBezTo>
                <a:cubicBezTo>
                  <a:pt x="10225966" y="6934141"/>
                  <a:pt x="9885162" y="7145766"/>
                  <a:pt x="10316818" y="6858000"/>
                </a:cubicBezTo>
                <a:cubicBezTo>
                  <a:pt x="10396331" y="6864626"/>
                  <a:pt x="10476783" y="6864012"/>
                  <a:pt x="10555357" y="6877878"/>
                </a:cubicBezTo>
                <a:cubicBezTo>
                  <a:pt x="10590497" y="6884079"/>
                  <a:pt x="10619502" y="6912070"/>
                  <a:pt x="10654748" y="6917635"/>
                </a:cubicBezTo>
                <a:cubicBezTo>
                  <a:pt x="10746612" y="6932140"/>
                  <a:pt x="10840279" y="6930887"/>
                  <a:pt x="10933044" y="6937513"/>
                </a:cubicBezTo>
                <a:cubicBezTo>
                  <a:pt x="10913166" y="6930887"/>
                  <a:pt x="10868327" y="6897307"/>
                  <a:pt x="10873409" y="6917635"/>
                </a:cubicBezTo>
                <a:cubicBezTo>
                  <a:pt x="10883699" y="6958796"/>
                  <a:pt x="10910754" y="7012341"/>
                  <a:pt x="10952922" y="7017026"/>
                </a:cubicBezTo>
                <a:cubicBezTo>
                  <a:pt x="11163763" y="7040453"/>
                  <a:pt x="11376992" y="7003774"/>
                  <a:pt x="11589027" y="6997148"/>
                </a:cubicBezTo>
                <a:cubicBezTo>
                  <a:pt x="11960464" y="6873334"/>
                  <a:pt x="11434573" y="7040731"/>
                  <a:pt x="11847444" y="6937513"/>
                </a:cubicBezTo>
                <a:cubicBezTo>
                  <a:pt x="11882061" y="6928859"/>
                  <a:pt x="11913705" y="6911008"/>
                  <a:pt x="11946835" y="6897756"/>
                </a:cubicBezTo>
                <a:cubicBezTo>
                  <a:pt x="11960087" y="6877878"/>
                  <a:pt x="11975152" y="6859095"/>
                  <a:pt x="11986592" y="6838122"/>
                </a:cubicBezTo>
                <a:cubicBezTo>
                  <a:pt x="12014972" y="6786093"/>
                  <a:pt x="12024198" y="6721003"/>
                  <a:pt x="12066105" y="6679096"/>
                </a:cubicBezTo>
                <a:cubicBezTo>
                  <a:pt x="12085983" y="6659218"/>
                  <a:pt x="12104396" y="6637756"/>
                  <a:pt x="12125740" y="6619461"/>
                </a:cubicBezTo>
                <a:cubicBezTo>
                  <a:pt x="12219377" y="6539200"/>
                  <a:pt x="12214860" y="6572665"/>
                  <a:pt x="12304644" y="6460435"/>
                </a:cubicBezTo>
                <a:cubicBezTo>
                  <a:pt x="12328780" y="6430265"/>
                  <a:pt x="12342847" y="6393191"/>
                  <a:pt x="12364279" y="6361043"/>
                </a:cubicBezTo>
                <a:cubicBezTo>
                  <a:pt x="12382656" y="6333477"/>
                  <a:pt x="12404036" y="6308034"/>
                  <a:pt x="12423914" y="6281530"/>
                </a:cubicBezTo>
                <a:cubicBezTo>
                  <a:pt x="12417288" y="6248400"/>
                  <a:pt x="12426023" y="6207792"/>
                  <a:pt x="12404035" y="6182139"/>
                </a:cubicBezTo>
                <a:cubicBezTo>
                  <a:pt x="12380813" y="6155047"/>
                  <a:pt x="12338054" y="6154912"/>
                  <a:pt x="12304644" y="6142383"/>
                </a:cubicBezTo>
                <a:cubicBezTo>
                  <a:pt x="12187653" y="6098511"/>
                  <a:pt x="12305108" y="6152553"/>
                  <a:pt x="12165496" y="6082748"/>
                </a:cubicBezTo>
                <a:cubicBezTo>
                  <a:pt x="12258261" y="6069496"/>
                  <a:pt x="12367024" y="6096729"/>
                  <a:pt x="12443792" y="6042991"/>
                </a:cubicBezTo>
                <a:cubicBezTo>
                  <a:pt x="12478550" y="6018660"/>
                  <a:pt x="12398221" y="5969057"/>
                  <a:pt x="12364279" y="5943600"/>
                </a:cubicBezTo>
                <a:cubicBezTo>
                  <a:pt x="12316867" y="5908041"/>
                  <a:pt x="12258958" y="5889150"/>
                  <a:pt x="12205253" y="5864087"/>
                </a:cubicBezTo>
                <a:cubicBezTo>
                  <a:pt x="12078345" y="5804863"/>
                  <a:pt x="12071825" y="5806359"/>
                  <a:pt x="11946835" y="5764696"/>
                </a:cubicBezTo>
                <a:cubicBezTo>
                  <a:pt x="11839591" y="5693199"/>
                  <a:pt x="11907493" y="5759866"/>
                  <a:pt x="11867322" y="5585791"/>
                </a:cubicBezTo>
                <a:cubicBezTo>
                  <a:pt x="11857899" y="5544957"/>
                  <a:pt x="11827566" y="5466522"/>
                  <a:pt x="11827566" y="5466522"/>
                </a:cubicBezTo>
                <a:cubicBezTo>
                  <a:pt x="11840818" y="5440018"/>
                  <a:pt x="11851617" y="5412137"/>
                  <a:pt x="11867322" y="5387009"/>
                </a:cubicBezTo>
                <a:cubicBezTo>
                  <a:pt x="11884881" y="5358914"/>
                  <a:pt x="11910867" y="5336457"/>
                  <a:pt x="11926957" y="5307496"/>
                </a:cubicBezTo>
                <a:cubicBezTo>
                  <a:pt x="11944286" y="5276304"/>
                  <a:pt x="11954520" y="5241639"/>
                  <a:pt x="11966714" y="5208104"/>
                </a:cubicBezTo>
                <a:cubicBezTo>
                  <a:pt x="11981035" y="5168720"/>
                  <a:pt x="12006470" y="5088835"/>
                  <a:pt x="12006470" y="5088835"/>
                </a:cubicBezTo>
                <a:cubicBezTo>
                  <a:pt x="12013096" y="4989444"/>
                  <a:pt x="12016436" y="4889779"/>
                  <a:pt x="12026348" y="4790661"/>
                </a:cubicBezTo>
                <a:cubicBezTo>
                  <a:pt x="12029710" y="4757042"/>
                  <a:pt x="12047372" y="4725037"/>
                  <a:pt x="12046227" y="4691270"/>
                </a:cubicBezTo>
                <a:cubicBezTo>
                  <a:pt x="12034086" y="4333115"/>
                  <a:pt x="12022250" y="3974425"/>
                  <a:pt x="11986592" y="3617843"/>
                </a:cubicBezTo>
                <a:cubicBezTo>
                  <a:pt x="11982169" y="3573615"/>
                  <a:pt x="11946835" y="3538330"/>
                  <a:pt x="11926957" y="3498574"/>
                </a:cubicBezTo>
                <a:cubicBezTo>
                  <a:pt x="11951002" y="3426438"/>
                  <a:pt x="11956732" y="3374382"/>
                  <a:pt x="12006470" y="3319670"/>
                </a:cubicBezTo>
                <a:cubicBezTo>
                  <a:pt x="12226373" y="3077776"/>
                  <a:pt x="12109895" y="3244043"/>
                  <a:pt x="12205253" y="3101009"/>
                </a:cubicBezTo>
                <a:cubicBezTo>
                  <a:pt x="12192001" y="3061252"/>
                  <a:pt x="12195129" y="3011372"/>
                  <a:pt x="12165496" y="2981739"/>
                </a:cubicBezTo>
                <a:cubicBezTo>
                  <a:pt x="12149366" y="2965609"/>
                  <a:pt x="12002747" y="2931113"/>
                  <a:pt x="11966714" y="2922104"/>
                </a:cubicBezTo>
                <a:cubicBezTo>
                  <a:pt x="11953462" y="2902226"/>
                  <a:pt x="11945612" y="2877394"/>
                  <a:pt x="11926957" y="2862470"/>
                </a:cubicBezTo>
                <a:cubicBezTo>
                  <a:pt x="11910595" y="2849380"/>
                  <a:pt x="11888276" y="2842591"/>
                  <a:pt x="11867322" y="2842591"/>
                </a:cubicBezTo>
                <a:cubicBezTo>
                  <a:pt x="11813194" y="2842591"/>
                  <a:pt x="11753530" y="2879610"/>
                  <a:pt x="11708296" y="2902226"/>
                </a:cubicBezTo>
                <a:cubicBezTo>
                  <a:pt x="11687503" y="2891830"/>
                  <a:pt x="11561596" y="2835039"/>
                  <a:pt x="11529392" y="2802835"/>
                </a:cubicBezTo>
                <a:cubicBezTo>
                  <a:pt x="11448197" y="2721641"/>
                  <a:pt x="11542475" y="2738368"/>
                  <a:pt x="11390244" y="2683565"/>
                </a:cubicBezTo>
                <a:cubicBezTo>
                  <a:pt x="11094520" y="2577104"/>
                  <a:pt x="10794303" y="2483554"/>
                  <a:pt x="10495722" y="2385391"/>
                </a:cubicBezTo>
                <a:cubicBezTo>
                  <a:pt x="9788331" y="2152824"/>
                  <a:pt x="10149753" y="2285470"/>
                  <a:pt x="9780105" y="2146852"/>
                </a:cubicBezTo>
                <a:cubicBezTo>
                  <a:pt x="9846366" y="2140226"/>
                  <a:pt x="9964442" y="2191979"/>
                  <a:pt x="9978887" y="2126974"/>
                </a:cubicBezTo>
                <a:cubicBezTo>
                  <a:pt x="9995149" y="2053794"/>
                  <a:pt x="9819861" y="1967948"/>
                  <a:pt x="9819861" y="1967948"/>
                </a:cubicBezTo>
                <a:cubicBezTo>
                  <a:pt x="10166350" y="1935465"/>
                  <a:pt x="10378650" y="2011502"/>
                  <a:pt x="10614992" y="1808922"/>
                </a:cubicBezTo>
                <a:cubicBezTo>
                  <a:pt x="10661375" y="1769165"/>
                  <a:pt x="10694505" y="1716157"/>
                  <a:pt x="10734261" y="1669774"/>
                </a:cubicBezTo>
                <a:cubicBezTo>
                  <a:pt x="10752822" y="1595532"/>
                  <a:pt x="10792014" y="1477993"/>
                  <a:pt x="10734261" y="1411356"/>
                </a:cubicBezTo>
                <a:cubicBezTo>
                  <a:pt x="10661523" y="1327428"/>
                  <a:pt x="10523503" y="1299032"/>
                  <a:pt x="10416209" y="1272209"/>
                </a:cubicBezTo>
                <a:cubicBezTo>
                  <a:pt x="10240953" y="1096953"/>
                  <a:pt x="10304974" y="1202000"/>
                  <a:pt x="10734261" y="1152939"/>
                </a:cubicBezTo>
                <a:cubicBezTo>
                  <a:pt x="10833883" y="1141554"/>
                  <a:pt x="10933044" y="1126435"/>
                  <a:pt x="11032435" y="1113183"/>
                </a:cubicBezTo>
                <a:cubicBezTo>
                  <a:pt x="10994889" y="1056863"/>
                  <a:pt x="10983242" y="1025058"/>
                  <a:pt x="10913166" y="993913"/>
                </a:cubicBezTo>
                <a:cubicBezTo>
                  <a:pt x="10882291" y="980191"/>
                  <a:pt x="10847101" y="979590"/>
                  <a:pt x="10813774" y="974035"/>
                </a:cubicBezTo>
                <a:cubicBezTo>
                  <a:pt x="10727807" y="959707"/>
                  <a:pt x="10641496" y="947530"/>
                  <a:pt x="10555357" y="934278"/>
                </a:cubicBezTo>
                <a:cubicBezTo>
                  <a:pt x="10502348" y="914400"/>
                  <a:pt x="10448367" y="896944"/>
                  <a:pt x="10396331" y="874643"/>
                </a:cubicBezTo>
                <a:cubicBezTo>
                  <a:pt x="10355476" y="857134"/>
                  <a:pt x="10318331" y="831517"/>
                  <a:pt x="10277061" y="815009"/>
                </a:cubicBezTo>
                <a:cubicBezTo>
                  <a:pt x="10251695" y="804863"/>
                  <a:pt x="10223129" y="804723"/>
                  <a:pt x="10197548" y="795130"/>
                </a:cubicBezTo>
                <a:cubicBezTo>
                  <a:pt x="10169802" y="784725"/>
                  <a:pt x="10146962" y="761802"/>
                  <a:pt x="10118035" y="755374"/>
                </a:cubicBezTo>
                <a:cubicBezTo>
                  <a:pt x="9799501" y="684588"/>
                  <a:pt x="9338475" y="702764"/>
                  <a:pt x="9064487" y="695739"/>
                </a:cubicBezTo>
                <a:cubicBezTo>
                  <a:pt x="9037983" y="689113"/>
                  <a:pt x="9009939" y="686957"/>
                  <a:pt x="8984974" y="675861"/>
                </a:cubicBezTo>
                <a:cubicBezTo>
                  <a:pt x="8944000" y="657650"/>
                  <a:pt x="8880812" y="600132"/>
                  <a:pt x="8825948" y="596348"/>
                </a:cubicBezTo>
                <a:cubicBezTo>
                  <a:pt x="8653951" y="584486"/>
                  <a:pt x="8481392" y="583096"/>
                  <a:pt x="8309114" y="576470"/>
                </a:cubicBezTo>
                <a:cubicBezTo>
                  <a:pt x="8209723" y="556592"/>
                  <a:pt x="8107908" y="546347"/>
                  <a:pt x="8010940" y="516835"/>
                </a:cubicBezTo>
                <a:cubicBezTo>
                  <a:pt x="7802426" y="453374"/>
                  <a:pt x="7606163" y="351036"/>
                  <a:pt x="7394714" y="298174"/>
                </a:cubicBezTo>
                <a:lnTo>
                  <a:pt x="6997148" y="198783"/>
                </a:lnTo>
                <a:lnTo>
                  <a:pt x="6917635" y="178904"/>
                </a:lnTo>
                <a:cubicBezTo>
                  <a:pt x="6897757" y="165652"/>
                  <a:pt x="6879832" y="148851"/>
                  <a:pt x="6858000" y="139148"/>
                </a:cubicBezTo>
                <a:cubicBezTo>
                  <a:pt x="6725807" y="80395"/>
                  <a:pt x="6660983" y="90998"/>
                  <a:pt x="6500192" y="79513"/>
                </a:cubicBezTo>
                <a:lnTo>
                  <a:pt x="6182140" y="59635"/>
                </a:lnTo>
                <a:cubicBezTo>
                  <a:pt x="6135757" y="53009"/>
                  <a:pt x="6088195" y="52084"/>
                  <a:pt x="6042992" y="39756"/>
                </a:cubicBezTo>
                <a:cubicBezTo>
                  <a:pt x="6014403" y="31959"/>
                  <a:pt x="5993112" y="0"/>
                  <a:pt x="5963479" y="0"/>
                </a:cubicBezTo>
                <a:cubicBezTo>
                  <a:pt x="5918007" y="0"/>
                  <a:pt x="5660313" y="43901"/>
                  <a:pt x="5565914" y="59635"/>
                </a:cubicBezTo>
                <a:cubicBezTo>
                  <a:pt x="5517224" y="92095"/>
                  <a:pt x="5490945" y="119270"/>
                  <a:pt x="5426766" y="119270"/>
                </a:cubicBezTo>
                <a:cubicBezTo>
                  <a:pt x="5102101" y="119270"/>
                  <a:pt x="5108714" y="-8099"/>
                  <a:pt x="5108714" y="11927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112643" y="72887"/>
            <a:ext cx="12079357" cy="6785113"/>
          </a:xfrm>
          <a:custGeom>
            <a:avLst/>
            <a:gdLst>
              <a:gd name="connsiteX0" fmla="*/ 5168348 w 12452334"/>
              <a:gd name="connsiteY0" fmla="*/ 99391 h 7024754"/>
              <a:gd name="connsiteX1" fmla="*/ 5168348 w 12452334"/>
              <a:gd name="connsiteY1" fmla="*/ 99391 h 7024754"/>
              <a:gd name="connsiteX2" fmla="*/ 3995531 w 12452334"/>
              <a:gd name="connsiteY2" fmla="*/ 99391 h 7024754"/>
              <a:gd name="connsiteX3" fmla="*/ 3657600 w 12452334"/>
              <a:gd name="connsiteY3" fmla="*/ 119270 h 7024754"/>
              <a:gd name="connsiteX4" fmla="*/ 2643809 w 12452334"/>
              <a:gd name="connsiteY4" fmla="*/ 99391 h 7024754"/>
              <a:gd name="connsiteX5" fmla="*/ 1948070 w 12452334"/>
              <a:gd name="connsiteY5" fmla="*/ 119270 h 7024754"/>
              <a:gd name="connsiteX6" fmla="*/ 1888435 w 12452334"/>
              <a:gd name="connsiteY6" fmla="*/ 159026 h 7024754"/>
              <a:gd name="connsiteX7" fmla="*/ 1808922 w 12452334"/>
              <a:gd name="connsiteY7" fmla="*/ 178904 h 7024754"/>
              <a:gd name="connsiteX8" fmla="*/ 1689653 w 12452334"/>
              <a:gd name="connsiteY8" fmla="*/ 218661 h 7024754"/>
              <a:gd name="connsiteX9" fmla="*/ 1630018 w 12452334"/>
              <a:gd name="connsiteY9" fmla="*/ 238539 h 7024754"/>
              <a:gd name="connsiteX10" fmla="*/ 1570383 w 12452334"/>
              <a:gd name="connsiteY10" fmla="*/ 278296 h 7024754"/>
              <a:gd name="connsiteX11" fmla="*/ 1411357 w 12452334"/>
              <a:gd name="connsiteY11" fmla="*/ 337930 h 7024754"/>
              <a:gd name="connsiteX12" fmla="*/ 1252331 w 12452334"/>
              <a:gd name="connsiteY12" fmla="*/ 397565 h 7024754"/>
              <a:gd name="connsiteX13" fmla="*/ 1192696 w 12452334"/>
              <a:gd name="connsiteY13" fmla="*/ 437322 h 7024754"/>
              <a:gd name="connsiteX14" fmla="*/ 934279 w 12452334"/>
              <a:gd name="connsiteY14" fmla="*/ 477078 h 7024754"/>
              <a:gd name="connsiteX15" fmla="*/ 834887 w 12452334"/>
              <a:gd name="connsiteY15" fmla="*/ 616226 h 7024754"/>
              <a:gd name="connsiteX16" fmla="*/ 775253 w 12452334"/>
              <a:gd name="connsiteY16" fmla="*/ 655983 h 7024754"/>
              <a:gd name="connsiteX17" fmla="*/ 735496 w 12452334"/>
              <a:gd name="connsiteY17" fmla="*/ 715617 h 7024754"/>
              <a:gd name="connsiteX18" fmla="*/ 715618 w 12452334"/>
              <a:gd name="connsiteY18" fmla="*/ 775252 h 7024754"/>
              <a:gd name="connsiteX19" fmla="*/ 636105 w 12452334"/>
              <a:gd name="connsiteY19" fmla="*/ 894522 h 7024754"/>
              <a:gd name="connsiteX20" fmla="*/ 616227 w 12452334"/>
              <a:gd name="connsiteY20" fmla="*/ 1172817 h 7024754"/>
              <a:gd name="connsiteX21" fmla="*/ 576470 w 12452334"/>
              <a:gd name="connsiteY21" fmla="*/ 1272209 h 7024754"/>
              <a:gd name="connsiteX22" fmla="*/ 536714 w 12452334"/>
              <a:gd name="connsiteY22" fmla="*/ 1689652 h 7024754"/>
              <a:gd name="connsiteX23" fmla="*/ 496957 w 12452334"/>
              <a:gd name="connsiteY23" fmla="*/ 1848678 h 7024754"/>
              <a:gd name="connsiteX24" fmla="*/ 477079 w 12452334"/>
              <a:gd name="connsiteY24" fmla="*/ 1967948 h 7024754"/>
              <a:gd name="connsiteX25" fmla="*/ 457200 w 12452334"/>
              <a:gd name="connsiteY25" fmla="*/ 2882348 h 7024754"/>
              <a:gd name="connsiteX26" fmla="*/ 417444 w 12452334"/>
              <a:gd name="connsiteY26" fmla="*/ 3180522 h 7024754"/>
              <a:gd name="connsiteX27" fmla="*/ 377687 w 12452334"/>
              <a:gd name="connsiteY27" fmla="*/ 3260035 h 7024754"/>
              <a:gd name="connsiteX28" fmla="*/ 357809 w 12452334"/>
              <a:gd name="connsiteY28" fmla="*/ 3319670 h 7024754"/>
              <a:gd name="connsiteX29" fmla="*/ 298174 w 12452334"/>
              <a:gd name="connsiteY29" fmla="*/ 3379304 h 7024754"/>
              <a:gd name="connsiteX30" fmla="*/ 278296 w 12452334"/>
              <a:gd name="connsiteY30" fmla="*/ 3498574 h 7024754"/>
              <a:gd name="connsiteX31" fmla="*/ 238540 w 12452334"/>
              <a:gd name="connsiteY31" fmla="*/ 3597965 h 7024754"/>
              <a:gd name="connsiteX32" fmla="*/ 159027 w 12452334"/>
              <a:gd name="connsiteY32" fmla="*/ 3717235 h 7024754"/>
              <a:gd name="connsiteX33" fmla="*/ 99392 w 12452334"/>
              <a:gd name="connsiteY33" fmla="*/ 3776870 h 7024754"/>
              <a:gd name="connsiteX34" fmla="*/ 119270 w 12452334"/>
              <a:gd name="connsiteY34" fmla="*/ 4273826 h 7024754"/>
              <a:gd name="connsiteX35" fmla="*/ 139148 w 12452334"/>
              <a:gd name="connsiteY35" fmla="*/ 4333461 h 7024754"/>
              <a:gd name="connsiteX36" fmla="*/ 178905 w 12452334"/>
              <a:gd name="connsiteY36" fmla="*/ 4393096 h 7024754"/>
              <a:gd name="connsiteX37" fmla="*/ 198783 w 12452334"/>
              <a:gd name="connsiteY37" fmla="*/ 4452730 h 7024754"/>
              <a:gd name="connsiteX38" fmla="*/ 238540 w 12452334"/>
              <a:gd name="connsiteY38" fmla="*/ 4691270 h 7024754"/>
              <a:gd name="connsiteX39" fmla="*/ 218661 w 12452334"/>
              <a:gd name="connsiteY39" fmla="*/ 4750904 h 7024754"/>
              <a:gd name="connsiteX40" fmla="*/ 178905 w 12452334"/>
              <a:gd name="connsiteY40" fmla="*/ 4810539 h 7024754"/>
              <a:gd name="connsiteX41" fmla="*/ 139148 w 12452334"/>
              <a:gd name="connsiteY41" fmla="*/ 4890052 h 7024754"/>
              <a:gd name="connsiteX42" fmla="*/ 99392 w 12452334"/>
              <a:gd name="connsiteY42" fmla="*/ 4949687 h 7024754"/>
              <a:gd name="connsiteX43" fmla="*/ 0 w 12452334"/>
              <a:gd name="connsiteY43" fmla="*/ 5108713 h 7024754"/>
              <a:gd name="connsiteX44" fmla="*/ 19879 w 12452334"/>
              <a:gd name="connsiteY44" fmla="*/ 5387009 h 7024754"/>
              <a:gd name="connsiteX45" fmla="*/ 59635 w 12452334"/>
              <a:gd name="connsiteY45" fmla="*/ 5466522 h 7024754"/>
              <a:gd name="connsiteX46" fmla="*/ 79514 w 12452334"/>
              <a:gd name="connsiteY46" fmla="*/ 5883965 h 7024754"/>
              <a:gd name="connsiteX47" fmla="*/ 119270 w 12452334"/>
              <a:gd name="connsiteY47" fmla="*/ 6023113 h 7024754"/>
              <a:gd name="connsiteX48" fmla="*/ 139148 w 12452334"/>
              <a:gd name="connsiteY48" fmla="*/ 6102626 h 7024754"/>
              <a:gd name="connsiteX49" fmla="*/ 178905 w 12452334"/>
              <a:gd name="connsiteY49" fmla="*/ 6420678 h 7024754"/>
              <a:gd name="connsiteX50" fmla="*/ 198783 w 12452334"/>
              <a:gd name="connsiteY50" fmla="*/ 6480313 h 7024754"/>
              <a:gd name="connsiteX51" fmla="*/ 258418 w 12452334"/>
              <a:gd name="connsiteY51" fmla="*/ 6500191 h 7024754"/>
              <a:gd name="connsiteX52" fmla="*/ 377687 w 12452334"/>
              <a:gd name="connsiteY52" fmla="*/ 6579704 h 7024754"/>
              <a:gd name="connsiteX53" fmla="*/ 437322 w 12452334"/>
              <a:gd name="connsiteY53" fmla="*/ 6619461 h 7024754"/>
              <a:gd name="connsiteX54" fmla="*/ 496957 w 12452334"/>
              <a:gd name="connsiteY54" fmla="*/ 6639339 h 7024754"/>
              <a:gd name="connsiteX55" fmla="*/ 556592 w 12452334"/>
              <a:gd name="connsiteY55" fmla="*/ 6679096 h 7024754"/>
              <a:gd name="connsiteX56" fmla="*/ 695740 w 12452334"/>
              <a:gd name="connsiteY56" fmla="*/ 6738730 h 7024754"/>
              <a:gd name="connsiteX57" fmla="*/ 3180522 w 12452334"/>
              <a:gd name="connsiteY57" fmla="*/ 6778487 h 7024754"/>
              <a:gd name="connsiteX58" fmla="*/ 4214192 w 12452334"/>
              <a:gd name="connsiteY58" fmla="*/ 6798365 h 7024754"/>
              <a:gd name="connsiteX59" fmla="*/ 4909931 w 12452334"/>
              <a:gd name="connsiteY59" fmla="*/ 6818243 h 7024754"/>
              <a:gd name="connsiteX60" fmla="*/ 8666922 w 12452334"/>
              <a:gd name="connsiteY60" fmla="*/ 6877878 h 7024754"/>
              <a:gd name="connsiteX61" fmla="*/ 8905461 w 12452334"/>
              <a:gd name="connsiteY61" fmla="*/ 6917635 h 7024754"/>
              <a:gd name="connsiteX62" fmla="*/ 10316818 w 12452334"/>
              <a:gd name="connsiteY62" fmla="*/ 6858000 h 7024754"/>
              <a:gd name="connsiteX63" fmla="*/ 10555357 w 12452334"/>
              <a:gd name="connsiteY63" fmla="*/ 6877878 h 7024754"/>
              <a:gd name="connsiteX64" fmla="*/ 10654748 w 12452334"/>
              <a:gd name="connsiteY64" fmla="*/ 6917635 h 7024754"/>
              <a:gd name="connsiteX65" fmla="*/ 10933044 w 12452334"/>
              <a:gd name="connsiteY65" fmla="*/ 6937513 h 7024754"/>
              <a:gd name="connsiteX66" fmla="*/ 10873409 w 12452334"/>
              <a:gd name="connsiteY66" fmla="*/ 6917635 h 7024754"/>
              <a:gd name="connsiteX67" fmla="*/ 10952922 w 12452334"/>
              <a:gd name="connsiteY67" fmla="*/ 7017026 h 7024754"/>
              <a:gd name="connsiteX68" fmla="*/ 11589027 w 12452334"/>
              <a:gd name="connsiteY68" fmla="*/ 6997148 h 7024754"/>
              <a:gd name="connsiteX69" fmla="*/ 11847444 w 12452334"/>
              <a:gd name="connsiteY69" fmla="*/ 6937513 h 7024754"/>
              <a:gd name="connsiteX70" fmla="*/ 11946835 w 12452334"/>
              <a:gd name="connsiteY70" fmla="*/ 6897756 h 7024754"/>
              <a:gd name="connsiteX71" fmla="*/ 11986592 w 12452334"/>
              <a:gd name="connsiteY71" fmla="*/ 6838122 h 7024754"/>
              <a:gd name="connsiteX72" fmla="*/ 12066105 w 12452334"/>
              <a:gd name="connsiteY72" fmla="*/ 6679096 h 7024754"/>
              <a:gd name="connsiteX73" fmla="*/ 12125740 w 12452334"/>
              <a:gd name="connsiteY73" fmla="*/ 6619461 h 7024754"/>
              <a:gd name="connsiteX74" fmla="*/ 12304644 w 12452334"/>
              <a:gd name="connsiteY74" fmla="*/ 6460435 h 7024754"/>
              <a:gd name="connsiteX75" fmla="*/ 12364279 w 12452334"/>
              <a:gd name="connsiteY75" fmla="*/ 6361043 h 7024754"/>
              <a:gd name="connsiteX76" fmla="*/ 12423914 w 12452334"/>
              <a:gd name="connsiteY76" fmla="*/ 6281530 h 7024754"/>
              <a:gd name="connsiteX77" fmla="*/ 12404035 w 12452334"/>
              <a:gd name="connsiteY77" fmla="*/ 6182139 h 7024754"/>
              <a:gd name="connsiteX78" fmla="*/ 12304644 w 12452334"/>
              <a:gd name="connsiteY78" fmla="*/ 6142383 h 7024754"/>
              <a:gd name="connsiteX79" fmla="*/ 12165496 w 12452334"/>
              <a:gd name="connsiteY79" fmla="*/ 6082748 h 7024754"/>
              <a:gd name="connsiteX80" fmla="*/ 12443792 w 12452334"/>
              <a:gd name="connsiteY80" fmla="*/ 6042991 h 7024754"/>
              <a:gd name="connsiteX81" fmla="*/ 12364279 w 12452334"/>
              <a:gd name="connsiteY81" fmla="*/ 5943600 h 7024754"/>
              <a:gd name="connsiteX82" fmla="*/ 12205253 w 12452334"/>
              <a:gd name="connsiteY82" fmla="*/ 5864087 h 7024754"/>
              <a:gd name="connsiteX83" fmla="*/ 11946835 w 12452334"/>
              <a:gd name="connsiteY83" fmla="*/ 5764696 h 7024754"/>
              <a:gd name="connsiteX84" fmla="*/ 11867322 w 12452334"/>
              <a:gd name="connsiteY84" fmla="*/ 5585791 h 7024754"/>
              <a:gd name="connsiteX85" fmla="*/ 11827566 w 12452334"/>
              <a:gd name="connsiteY85" fmla="*/ 5466522 h 7024754"/>
              <a:gd name="connsiteX86" fmla="*/ 11867322 w 12452334"/>
              <a:gd name="connsiteY86" fmla="*/ 5387009 h 7024754"/>
              <a:gd name="connsiteX87" fmla="*/ 11926957 w 12452334"/>
              <a:gd name="connsiteY87" fmla="*/ 5307496 h 7024754"/>
              <a:gd name="connsiteX88" fmla="*/ 11966714 w 12452334"/>
              <a:gd name="connsiteY88" fmla="*/ 5208104 h 7024754"/>
              <a:gd name="connsiteX89" fmla="*/ 12006470 w 12452334"/>
              <a:gd name="connsiteY89" fmla="*/ 5088835 h 7024754"/>
              <a:gd name="connsiteX90" fmla="*/ 12026348 w 12452334"/>
              <a:gd name="connsiteY90" fmla="*/ 4790661 h 7024754"/>
              <a:gd name="connsiteX91" fmla="*/ 12046227 w 12452334"/>
              <a:gd name="connsiteY91" fmla="*/ 4691270 h 7024754"/>
              <a:gd name="connsiteX92" fmla="*/ 11986592 w 12452334"/>
              <a:gd name="connsiteY92" fmla="*/ 3617843 h 7024754"/>
              <a:gd name="connsiteX93" fmla="*/ 11926957 w 12452334"/>
              <a:gd name="connsiteY93" fmla="*/ 3498574 h 7024754"/>
              <a:gd name="connsiteX94" fmla="*/ 12006470 w 12452334"/>
              <a:gd name="connsiteY94" fmla="*/ 3319670 h 7024754"/>
              <a:gd name="connsiteX95" fmla="*/ 12205253 w 12452334"/>
              <a:gd name="connsiteY95" fmla="*/ 3101009 h 7024754"/>
              <a:gd name="connsiteX96" fmla="*/ 12165496 w 12452334"/>
              <a:gd name="connsiteY96" fmla="*/ 2981739 h 7024754"/>
              <a:gd name="connsiteX97" fmla="*/ 11966714 w 12452334"/>
              <a:gd name="connsiteY97" fmla="*/ 2922104 h 7024754"/>
              <a:gd name="connsiteX98" fmla="*/ 11926957 w 12452334"/>
              <a:gd name="connsiteY98" fmla="*/ 2862470 h 7024754"/>
              <a:gd name="connsiteX99" fmla="*/ 11867322 w 12452334"/>
              <a:gd name="connsiteY99" fmla="*/ 2842591 h 7024754"/>
              <a:gd name="connsiteX100" fmla="*/ 11708296 w 12452334"/>
              <a:gd name="connsiteY100" fmla="*/ 2902226 h 7024754"/>
              <a:gd name="connsiteX101" fmla="*/ 11529392 w 12452334"/>
              <a:gd name="connsiteY101" fmla="*/ 2802835 h 7024754"/>
              <a:gd name="connsiteX102" fmla="*/ 11390244 w 12452334"/>
              <a:gd name="connsiteY102" fmla="*/ 2683565 h 7024754"/>
              <a:gd name="connsiteX103" fmla="*/ 10495722 w 12452334"/>
              <a:gd name="connsiteY103" fmla="*/ 2385391 h 7024754"/>
              <a:gd name="connsiteX104" fmla="*/ 9780105 w 12452334"/>
              <a:gd name="connsiteY104" fmla="*/ 2146852 h 7024754"/>
              <a:gd name="connsiteX105" fmla="*/ 9978887 w 12452334"/>
              <a:gd name="connsiteY105" fmla="*/ 2126974 h 7024754"/>
              <a:gd name="connsiteX106" fmla="*/ 9819861 w 12452334"/>
              <a:gd name="connsiteY106" fmla="*/ 1967948 h 7024754"/>
              <a:gd name="connsiteX107" fmla="*/ 10614992 w 12452334"/>
              <a:gd name="connsiteY107" fmla="*/ 1808922 h 7024754"/>
              <a:gd name="connsiteX108" fmla="*/ 10734261 w 12452334"/>
              <a:gd name="connsiteY108" fmla="*/ 1669774 h 7024754"/>
              <a:gd name="connsiteX109" fmla="*/ 10734261 w 12452334"/>
              <a:gd name="connsiteY109" fmla="*/ 1411356 h 7024754"/>
              <a:gd name="connsiteX110" fmla="*/ 10416209 w 12452334"/>
              <a:gd name="connsiteY110" fmla="*/ 1272209 h 7024754"/>
              <a:gd name="connsiteX111" fmla="*/ 10734261 w 12452334"/>
              <a:gd name="connsiteY111" fmla="*/ 1152939 h 7024754"/>
              <a:gd name="connsiteX112" fmla="*/ 11032435 w 12452334"/>
              <a:gd name="connsiteY112" fmla="*/ 1113183 h 7024754"/>
              <a:gd name="connsiteX113" fmla="*/ 10913166 w 12452334"/>
              <a:gd name="connsiteY113" fmla="*/ 993913 h 7024754"/>
              <a:gd name="connsiteX114" fmla="*/ 10813774 w 12452334"/>
              <a:gd name="connsiteY114" fmla="*/ 974035 h 7024754"/>
              <a:gd name="connsiteX115" fmla="*/ 10555357 w 12452334"/>
              <a:gd name="connsiteY115" fmla="*/ 934278 h 7024754"/>
              <a:gd name="connsiteX116" fmla="*/ 10396331 w 12452334"/>
              <a:gd name="connsiteY116" fmla="*/ 874643 h 7024754"/>
              <a:gd name="connsiteX117" fmla="*/ 10277061 w 12452334"/>
              <a:gd name="connsiteY117" fmla="*/ 815009 h 7024754"/>
              <a:gd name="connsiteX118" fmla="*/ 10197548 w 12452334"/>
              <a:gd name="connsiteY118" fmla="*/ 795130 h 7024754"/>
              <a:gd name="connsiteX119" fmla="*/ 10118035 w 12452334"/>
              <a:gd name="connsiteY119" fmla="*/ 755374 h 7024754"/>
              <a:gd name="connsiteX120" fmla="*/ 9064487 w 12452334"/>
              <a:gd name="connsiteY120" fmla="*/ 695739 h 7024754"/>
              <a:gd name="connsiteX121" fmla="*/ 8984974 w 12452334"/>
              <a:gd name="connsiteY121" fmla="*/ 675861 h 7024754"/>
              <a:gd name="connsiteX122" fmla="*/ 8825948 w 12452334"/>
              <a:gd name="connsiteY122" fmla="*/ 596348 h 7024754"/>
              <a:gd name="connsiteX123" fmla="*/ 8309114 w 12452334"/>
              <a:gd name="connsiteY123" fmla="*/ 576470 h 7024754"/>
              <a:gd name="connsiteX124" fmla="*/ 8010940 w 12452334"/>
              <a:gd name="connsiteY124" fmla="*/ 516835 h 7024754"/>
              <a:gd name="connsiteX125" fmla="*/ 7394714 w 12452334"/>
              <a:gd name="connsiteY125" fmla="*/ 298174 h 7024754"/>
              <a:gd name="connsiteX126" fmla="*/ 6997148 w 12452334"/>
              <a:gd name="connsiteY126" fmla="*/ 198783 h 7024754"/>
              <a:gd name="connsiteX127" fmla="*/ 6917635 w 12452334"/>
              <a:gd name="connsiteY127" fmla="*/ 178904 h 7024754"/>
              <a:gd name="connsiteX128" fmla="*/ 6858000 w 12452334"/>
              <a:gd name="connsiteY128" fmla="*/ 139148 h 7024754"/>
              <a:gd name="connsiteX129" fmla="*/ 6500192 w 12452334"/>
              <a:gd name="connsiteY129" fmla="*/ 79513 h 7024754"/>
              <a:gd name="connsiteX130" fmla="*/ 6182140 w 12452334"/>
              <a:gd name="connsiteY130" fmla="*/ 59635 h 7024754"/>
              <a:gd name="connsiteX131" fmla="*/ 6042992 w 12452334"/>
              <a:gd name="connsiteY131" fmla="*/ 39756 h 7024754"/>
              <a:gd name="connsiteX132" fmla="*/ 5963479 w 12452334"/>
              <a:gd name="connsiteY132" fmla="*/ 0 h 7024754"/>
              <a:gd name="connsiteX133" fmla="*/ 5565914 w 12452334"/>
              <a:gd name="connsiteY133" fmla="*/ 59635 h 7024754"/>
              <a:gd name="connsiteX134" fmla="*/ 5426766 w 12452334"/>
              <a:gd name="connsiteY134" fmla="*/ 119270 h 7024754"/>
              <a:gd name="connsiteX135" fmla="*/ 5108714 w 12452334"/>
              <a:gd name="connsiteY135" fmla="*/ 119270 h 7024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12452334" h="7024754">
                <a:moveTo>
                  <a:pt x="5168348" y="99391"/>
                </a:moveTo>
                <a:lnTo>
                  <a:pt x="5168348" y="99391"/>
                </a:lnTo>
                <a:cubicBezTo>
                  <a:pt x="4625751" y="159682"/>
                  <a:pt x="5239136" y="99391"/>
                  <a:pt x="3995531" y="99391"/>
                </a:cubicBezTo>
                <a:cubicBezTo>
                  <a:pt x="3882693" y="99391"/>
                  <a:pt x="3770244" y="112644"/>
                  <a:pt x="3657600" y="119270"/>
                </a:cubicBezTo>
                <a:lnTo>
                  <a:pt x="2643809" y="99391"/>
                </a:lnTo>
                <a:cubicBezTo>
                  <a:pt x="2411801" y="99391"/>
                  <a:pt x="2179358" y="101010"/>
                  <a:pt x="1948070" y="119270"/>
                </a:cubicBezTo>
                <a:cubicBezTo>
                  <a:pt x="1924253" y="121150"/>
                  <a:pt x="1910394" y="149615"/>
                  <a:pt x="1888435" y="159026"/>
                </a:cubicBezTo>
                <a:cubicBezTo>
                  <a:pt x="1863324" y="169788"/>
                  <a:pt x="1835090" y="171054"/>
                  <a:pt x="1808922" y="178904"/>
                </a:cubicBezTo>
                <a:cubicBezTo>
                  <a:pt x="1768782" y="190946"/>
                  <a:pt x="1729409" y="205409"/>
                  <a:pt x="1689653" y="218661"/>
                </a:cubicBezTo>
                <a:lnTo>
                  <a:pt x="1630018" y="238539"/>
                </a:lnTo>
                <a:cubicBezTo>
                  <a:pt x="1610140" y="251791"/>
                  <a:pt x="1591752" y="267612"/>
                  <a:pt x="1570383" y="278296"/>
                </a:cubicBezTo>
                <a:cubicBezTo>
                  <a:pt x="1405645" y="360665"/>
                  <a:pt x="1531792" y="286315"/>
                  <a:pt x="1411357" y="337930"/>
                </a:cubicBezTo>
                <a:cubicBezTo>
                  <a:pt x="1265827" y="400300"/>
                  <a:pt x="1398928" y="360916"/>
                  <a:pt x="1252331" y="397565"/>
                </a:cubicBezTo>
                <a:cubicBezTo>
                  <a:pt x="1232453" y="410817"/>
                  <a:pt x="1214065" y="426638"/>
                  <a:pt x="1192696" y="437322"/>
                </a:cubicBezTo>
                <a:cubicBezTo>
                  <a:pt x="1121059" y="473141"/>
                  <a:pt x="991284" y="471378"/>
                  <a:pt x="934279" y="477078"/>
                </a:cubicBezTo>
                <a:cubicBezTo>
                  <a:pt x="911705" y="510939"/>
                  <a:pt x="859544" y="591569"/>
                  <a:pt x="834887" y="616226"/>
                </a:cubicBezTo>
                <a:cubicBezTo>
                  <a:pt x="817994" y="633119"/>
                  <a:pt x="795131" y="642731"/>
                  <a:pt x="775253" y="655983"/>
                </a:cubicBezTo>
                <a:cubicBezTo>
                  <a:pt x="762001" y="675861"/>
                  <a:pt x="746180" y="694249"/>
                  <a:pt x="735496" y="715617"/>
                </a:cubicBezTo>
                <a:cubicBezTo>
                  <a:pt x="726125" y="734358"/>
                  <a:pt x="725794" y="756935"/>
                  <a:pt x="715618" y="775252"/>
                </a:cubicBezTo>
                <a:cubicBezTo>
                  <a:pt x="692413" y="817021"/>
                  <a:pt x="636105" y="894522"/>
                  <a:pt x="636105" y="894522"/>
                </a:cubicBezTo>
                <a:cubicBezTo>
                  <a:pt x="629479" y="987287"/>
                  <a:pt x="630732" y="1080954"/>
                  <a:pt x="616227" y="1172817"/>
                </a:cubicBezTo>
                <a:cubicBezTo>
                  <a:pt x="610662" y="1208063"/>
                  <a:pt x="583947" y="1237318"/>
                  <a:pt x="576470" y="1272209"/>
                </a:cubicBezTo>
                <a:cubicBezTo>
                  <a:pt x="560086" y="1348668"/>
                  <a:pt x="545212" y="1632999"/>
                  <a:pt x="536714" y="1689652"/>
                </a:cubicBezTo>
                <a:cubicBezTo>
                  <a:pt x="528609" y="1743688"/>
                  <a:pt x="505940" y="1794781"/>
                  <a:pt x="496957" y="1848678"/>
                </a:cubicBezTo>
                <a:lnTo>
                  <a:pt x="477079" y="1967948"/>
                </a:lnTo>
                <a:cubicBezTo>
                  <a:pt x="470453" y="2272748"/>
                  <a:pt x="468081" y="2577670"/>
                  <a:pt x="457200" y="2882348"/>
                </a:cubicBezTo>
                <a:cubicBezTo>
                  <a:pt x="455886" y="2919130"/>
                  <a:pt x="439257" y="3115084"/>
                  <a:pt x="417444" y="3180522"/>
                </a:cubicBezTo>
                <a:cubicBezTo>
                  <a:pt x="408073" y="3208634"/>
                  <a:pt x="389360" y="3232798"/>
                  <a:pt x="377687" y="3260035"/>
                </a:cubicBezTo>
                <a:cubicBezTo>
                  <a:pt x="369433" y="3279294"/>
                  <a:pt x="369432" y="3302236"/>
                  <a:pt x="357809" y="3319670"/>
                </a:cubicBezTo>
                <a:cubicBezTo>
                  <a:pt x="342215" y="3343061"/>
                  <a:pt x="318052" y="3359426"/>
                  <a:pt x="298174" y="3379304"/>
                </a:cubicBezTo>
                <a:cubicBezTo>
                  <a:pt x="291548" y="3419061"/>
                  <a:pt x="298293" y="3463579"/>
                  <a:pt x="278296" y="3498574"/>
                </a:cubicBezTo>
                <a:cubicBezTo>
                  <a:pt x="213822" y="3611404"/>
                  <a:pt x="186095" y="3388194"/>
                  <a:pt x="238540" y="3597965"/>
                </a:cubicBezTo>
                <a:cubicBezTo>
                  <a:pt x="109546" y="3683962"/>
                  <a:pt x="238020" y="3578997"/>
                  <a:pt x="159027" y="3717235"/>
                </a:cubicBezTo>
                <a:cubicBezTo>
                  <a:pt x="145079" y="3741643"/>
                  <a:pt x="119270" y="3756992"/>
                  <a:pt x="99392" y="3776870"/>
                </a:cubicBezTo>
                <a:cubicBezTo>
                  <a:pt x="34629" y="3971159"/>
                  <a:pt x="67816" y="3845039"/>
                  <a:pt x="119270" y="4273826"/>
                </a:cubicBezTo>
                <a:cubicBezTo>
                  <a:pt x="121766" y="4294630"/>
                  <a:pt x="129777" y="4314720"/>
                  <a:pt x="139148" y="4333461"/>
                </a:cubicBezTo>
                <a:cubicBezTo>
                  <a:pt x="149832" y="4354830"/>
                  <a:pt x="165653" y="4373218"/>
                  <a:pt x="178905" y="4393096"/>
                </a:cubicBezTo>
                <a:cubicBezTo>
                  <a:pt x="185531" y="4412974"/>
                  <a:pt x="193701" y="4432402"/>
                  <a:pt x="198783" y="4452730"/>
                </a:cubicBezTo>
                <a:cubicBezTo>
                  <a:pt x="218159" y="4530236"/>
                  <a:pt x="227321" y="4612737"/>
                  <a:pt x="238540" y="4691270"/>
                </a:cubicBezTo>
                <a:cubicBezTo>
                  <a:pt x="231914" y="4711148"/>
                  <a:pt x="228032" y="4732163"/>
                  <a:pt x="218661" y="4750904"/>
                </a:cubicBezTo>
                <a:cubicBezTo>
                  <a:pt x="207977" y="4772272"/>
                  <a:pt x="190758" y="4789796"/>
                  <a:pt x="178905" y="4810539"/>
                </a:cubicBezTo>
                <a:cubicBezTo>
                  <a:pt x="164203" y="4836268"/>
                  <a:pt x="153850" y="4864323"/>
                  <a:pt x="139148" y="4890052"/>
                </a:cubicBezTo>
                <a:cubicBezTo>
                  <a:pt x="127295" y="4910795"/>
                  <a:pt x="111245" y="4928944"/>
                  <a:pt x="99392" y="4949687"/>
                </a:cubicBezTo>
                <a:cubicBezTo>
                  <a:pt x="12079" y="5102486"/>
                  <a:pt x="114019" y="4956689"/>
                  <a:pt x="0" y="5108713"/>
                </a:cubicBezTo>
                <a:cubicBezTo>
                  <a:pt x="6626" y="5201478"/>
                  <a:pt x="4590" y="5295273"/>
                  <a:pt x="19879" y="5387009"/>
                </a:cubicBezTo>
                <a:cubicBezTo>
                  <a:pt x="24751" y="5416238"/>
                  <a:pt x="56104" y="5437100"/>
                  <a:pt x="59635" y="5466522"/>
                </a:cubicBezTo>
                <a:cubicBezTo>
                  <a:pt x="76233" y="5604835"/>
                  <a:pt x="64673" y="5745452"/>
                  <a:pt x="79514" y="5883965"/>
                </a:cubicBezTo>
                <a:cubicBezTo>
                  <a:pt x="84653" y="5931929"/>
                  <a:pt x="106578" y="5976574"/>
                  <a:pt x="119270" y="6023113"/>
                </a:cubicBezTo>
                <a:cubicBezTo>
                  <a:pt x="126458" y="6049470"/>
                  <a:pt x="135095" y="6075608"/>
                  <a:pt x="139148" y="6102626"/>
                </a:cubicBezTo>
                <a:cubicBezTo>
                  <a:pt x="154997" y="6208286"/>
                  <a:pt x="162242" y="6315143"/>
                  <a:pt x="178905" y="6420678"/>
                </a:cubicBezTo>
                <a:cubicBezTo>
                  <a:pt x="182173" y="6441375"/>
                  <a:pt x="183967" y="6465497"/>
                  <a:pt x="198783" y="6480313"/>
                </a:cubicBezTo>
                <a:cubicBezTo>
                  <a:pt x="213599" y="6495129"/>
                  <a:pt x="238540" y="6493565"/>
                  <a:pt x="258418" y="6500191"/>
                </a:cubicBezTo>
                <a:lnTo>
                  <a:pt x="377687" y="6579704"/>
                </a:lnTo>
                <a:cubicBezTo>
                  <a:pt x="397565" y="6592956"/>
                  <a:pt x="414657" y="6611906"/>
                  <a:pt x="437322" y="6619461"/>
                </a:cubicBezTo>
                <a:lnTo>
                  <a:pt x="496957" y="6639339"/>
                </a:lnTo>
                <a:cubicBezTo>
                  <a:pt x="516835" y="6652591"/>
                  <a:pt x="535849" y="6667243"/>
                  <a:pt x="556592" y="6679096"/>
                </a:cubicBezTo>
                <a:cubicBezTo>
                  <a:pt x="571864" y="6687823"/>
                  <a:pt x="666671" y="6738049"/>
                  <a:pt x="695740" y="6738730"/>
                </a:cubicBezTo>
                <a:lnTo>
                  <a:pt x="3180522" y="6778487"/>
                </a:lnTo>
                <a:lnTo>
                  <a:pt x="4214192" y="6798365"/>
                </a:lnTo>
                <a:lnTo>
                  <a:pt x="4909931" y="6818243"/>
                </a:lnTo>
                <a:lnTo>
                  <a:pt x="8666922" y="6877878"/>
                </a:lnTo>
                <a:cubicBezTo>
                  <a:pt x="8746435" y="6891130"/>
                  <a:pt x="8824857" y="6916627"/>
                  <a:pt x="8905461" y="6917635"/>
                </a:cubicBezTo>
                <a:cubicBezTo>
                  <a:pt x="10225966" y="6934141"/>
                  <a:pt x="9885162" y="7145766"/>
                  <a:pt x="10316818" y="6858000"/>
                </a:cubicBezTo>
                <a:cubicBezTo>
                  <a:pt x="10396331" y="6864626"/>
                  <a:pt x="10476783" y="6864012"/>
                  <a:pt x="10555357" y="6877878"/>
                </a:cubicBezTo>
                <a:cubicBezTo>
                  <a:pt x="10590497" y="6884079"/>
                  <a:pt x="10619502" y="6912070"/>
                  <a:pt x="10654748" y="6917635"/>
                </a:cubicBezTo>
                <a:cubicBezTo>
                  <a:pt x="10746612" y="6932140"/>
                  <a:pt x="10840279" y="6930887"/>
                  <a:pt x="10933044" y="6937513"/>
                </a:cubicBezTo>
                <a:cubicBezTo>
                  <a:pt x="10913166" y="6930887"/>
                  <a:pt x="10868327" y="6897307"/>
                  <a:pt x="10873409" y="6917635"/>
                </a:cubicBezTo>
                <a:cubicBezTo>
                  <a:pt x="10883699" y="6958796"/>
                  <a:pt x="10910754" y="7012341"/>
                  <a:pt x="10952922" y="7017026"/>
                </a:cubicBezTo>
                <a:cubicBezTo>
                  <a:pt x="11163763" y="7040453"/>
                  <a:pt x="11376992" y="7003774"/>
                  <a:pt x="11589027" y="6997148"/>
                </a:cubicBezTo>
                <a:cubicBezTo>
                  <a:pt x="11960464" y="6873334"/>
                  <a:pt x="11434573" y="7040731"/>
                  <a:pt x="11847444" y="6937513"/>
                </a:cubicBezTo>
                <a:cubicBezTo>
                  <a:pt x="11882061" y="6928859"/>
                  <a:pt x="11913705" y="6911008"/>
                  <a:pt x="11946835" y="6897756"/>
                </a:cubicBezTo>
                <a:cubicBezTo>
                  <a:pt x="11960087" y="6877878"/>
                  <a:pt x="11975152" y="6859095"/>
                  <a:pt x="11986592" y="6838122"/>
                </a:cubicBezTo>
                <a:cubicBezTo>
                  <a:pt x="12014972" y="6786093"/>
                  <a:pt x="12024198" y="6721003"/>
                  <a:pt x="12066105" y="6679096"/>
                </a:cubicBezTo>
                <a:cubicBezTo>
                  <a:pt x="12085983" y="6659218"/>
                  <a:pt x="12104396" y="6637756"/>
                  <a:pt x="12125740" y="6619461"/>
                </a:cubicBezTo>
                <a:cubicBezTo>
                  <a:pt x="12219377" y="6539200"/>
                  <a:pt x="12214860" y="6572665"/>
                  <a:pt x="12304644" y="6460435"/>
                </a:cubicBezTo>
                <a:cubicBezTo>
                  <a:pt x="12328780" y="6430265"/>
                  <a:pt x="12342847" y="6393191"/>
                  <a:pt x="12364279" y="6361043"/>
                </a:cubicBezTo>
                <a:cubicBezTo>
                  <a:pt x="12382656" y="6333477"/>
                  <a:pt x="12404036" y="6308034"/>
                  <a:pt x="12423914" y="6281530"/>
                </a:cubicBezTo>
                <a:cubicBezTo>
                  <a:pt x="12417288" y="6248400"/>
                  <a:pt x="12426023" y="6207792"/>
                  <a:pt x="12404035" y="6182139"/>
                </a:cubicBezTo>
                <a:cubicBezTo>
                  <a:pt x="12380813" y="6155047"/>
                  <a:pt x="12338054" y="6154912"/>
                  <a:pt x="12304644" y="6142383"/>
                </a:cubicBezTo>
                <a:cubicBezTo>
                  <a:pt x="12187653" y="6098511"/>
                  <a:pt x="12305108" y="6152553"/>
                  <a:pt x="12165496" y="6082748"/>
                </a:cubicBezTo>
                <a:cubicBezTo>
                  <a:pt x="12258261" y="6069496"/>
                  <a:pt x="12367024" y="6096729"/>
                  <a:pt x="12443792" y="6042991"/>
                </a:cubicBezTo>
                <a:cubicBezTo>
                  <a:pt x="12478550" y="6018660"/>
                  <a:pt x="12398221" y="5969057"/>
                  <a:pt x="12364279" y="5943600"/>
                </a:cubicBezTo>
                <a:cubicBezTo>
                  <a:pt x="12316867" y="5908041"/>
                  <a:pt x="12258958" y="5889150"/>
                  <a:pt x="12205253" y="5864087"/>
                </a:cubicBezTo>
                <a:cubicBezTo>
                  <a:pt x="12078345" y="5804863"/>
                  <a:pt x="12071825" y="5806359"/>
                  <a:pt x="11946835" y="5764696"/>
                </a:cubicBezTo>
                <a:cubicBezTo>
                  <a:pt x="11839591" y="5693199"/>
                  <a:pt x="11907493" y="5759866"/>
                  <a:pt x="11867322" y="5585791"/>
                </a:cubicBezTo>
                <a:cubicBezTo>
                  <a:pt x="11857899" y="5544957"/>
                  <a:pt x="11827566" y="5466522"/>
                  <a:pt x="11827566" y="5466522"/>
                </a:cubicBezTo>
                <a:cubicBezTo>
                  <a:pt x="11840818" y="5440018"/>
                  <a:pt x="11851617" y="5412137"/>
                  <a:pt x="11867322" y="5387009"/>
                </a:cubicBezTo>
                <a:cubicBezTo>
                  <a:pt x="11884881" y="5358914"/>
                  <a:pt x="11910867" y="5336457"/>
                  <a:pt x="11926957" y="5307496"/>
                </a:cubicBezTo>
                <a:cubicBezTo>
                  <a:pt x="11944286" y="5276304"/>
                  <a:pt x="11954520" y="5241639"/>
                  <a:pt x="11966714" y="5208104"/>
                </a:cubicBezTo>
                <a:cubicBezTo>
                  <a:pt x="11981035" y="5168720"/>
                  <a:pt x="12006470" y="5088835"/>
                  <a:pt x="12006470" y="5088835"/>
                </a:cubicBezTo>
                <a:cubicBezTo>
                  <a:pt x="12013096" y="4989444"/>
                  <a:pt x="12016436" y="4889779"/>
                  <a:pt x="12026348" y="4790661"/>
                </a:cubicBezTo>
                <a:cubicBezTo>
                  <a:pt x="12029710" y="4757042"/>
                  <a:pt x="12047372" y="4725037"/>
                  <a:pt x="12046227" y="4691270"/>
                </a:cubicBezTo>
                <a:cubicBezTo>
                  <a:pt x="12034086" y="4333115"/>
                  <a:pt x="12022250" y="3974425"/>
                  <a:pt x="11986592" y="3617843"/>
                </a:cubicBezTo>
                <a:cubicBezTo>
                  <a:pt x="11982169" y="3573615"/>
                  <a:pt x="11946835" y="3538330"/>
                  <a:pt x="11926957" y="3498574"/>
                </a:cubicBezTo>
                <a:cubicBezTo>
                  <a:pt x="11951002" y="3426438"/>
                  <a:pt x="11956732" y="3374382"/>
                  <a:pt x="12006470" y="3319670"/>
                </a:cubicBezTo>
                <a:cubicBezTo>
                  <a:pt x="12226373" y="3077776"/>
                  <a:pt x="12109895" y="3244043"/>
                  <a:pt x="12205253" y="3101009"/>
                </a:cubicBezTo>
                <a:cubicBezTo>
                  <a:pt x="12192001" y="3061252"/>
                  <a:pt x="12195129" y="3011372"/>
                  <a:pt x="12165496" y="2981739"/>
                </a:cubicBezTo>
                <a:cubicBezTo>
                  <a:pt x="12149366" y="2965609"/>
                  <a:pt x="12002747" y="2931113"/>
                  <a:pt x="11966714" y="2922104"/>
                </a:cubicBezTo>
                <a:cubicBezTo>
                  <a:pt x="11953462" y="2902226"/>
                  <a:pt x="11945612" y="2877394"/>
                  <a:pt x="11926957" y="2862470"/>
                </a:cubicBezTo>
                <a:cubicBezTo>
                  <a:pt x="11910595" y="2849380"/>
                  <a:pt x="11888276" y="2842591"/>
                  <a:pt x="11867322" y="2842591"/>
                </a:cubicBezTo>
                <a:cubicBezTo>
                  <a:pt x="11813194" y="2842591"/>
                  <a:pt x="11753530" y="2879610"/>
                  <a:pt x="11708296" y="2902226"/>
                </a:cubicBezTo>
                <a:cubicBezTo>
                  <a:pt x="11687503" y="2891830"/>
                  <a:pt x="11561596" y="2835039"/>
                  <a:pt x="11529392" y="2802835"/>
                </a:cubicBezTo>
                <a:cubicBezTo>
                  <a:pt x="11448197" y="2721641"/>
                  <a:pt x="11542475" y="2738368"/>
                  <a:pt x="11390244" y="2683565"/>
                </a:cubicBezTo>
                <a:cubicBezTo>
                  <a:pt x="11094520" y="2577104"/>
                  <a:pt x="10794303" y="2483554"/>
                  <a:pt x="10495722" y="2385391"/>
                </a:cubicBezTo>
                <a:cubicBezTo>
                  <a:pt x="9788331" y="2152824"/>
                  <a:pt x="10149753" y="2285470"/>
                  <a:pt x="9780105" y="2146852"/>
                </a:cubicBezTo>
                <a:cubicBezTo>
                  <a:pt x="9846366" y="2140226"/>
                  <a:pt x="9964442" y="2191979"/>
                  <a:pt x="9978887" y="2126974"/>
                </a:cubicBezTo>
                <a:cubicBezTo>
                  <a:pt x="9995149" y="2053794"/>
                  <a:pt x="9819861" y="1967948"/>
                  <a:pt x="9819861" y="1967948"/>
                </a:cubicBezTo>
                <a:cubicBezTo>
                  <a:pt x="10166350" y="1935465"/>
                  <a:pt x="10378650" y="2011502"/>
                  <a:pt x="10614992" y="1808922"/>
                </a:cubicBezTo>
                <a:cubicBezTo>
                  <a:pt x="10661375" y="1769165"/>
                  <a:pt x="10694505" y="1716157"/>
                  <a:pt x="10734261" y="1669774"/>
                </a:cubicBezTo>
                <a:cubicBezTo>
                  <a:pt x="10752822" y="1595532"/>
                  <a:pt x="10792014" y="1477993"/>
                  <a:pt x="10734261" y="1411356"/>
                </a:cubicBezTo>
                <a:cubicBezTo>
                  <a:pt x="10661523" y="1327428"/>
                  <a:pt x="10523503" y="1299032"/>
                  <a:pt x="10416209" y="1272209"/>
                </a:cubicBezTo>
                <a:cubicBezTo>
                  <a:pt x="10240953" y="1096953"/>
                  <a:pt x="10304974" y="1202000"/>
                  <a:pt x="10734261" y="1152939"/>
                </a:cubicBezTo>
                <a:cubicBezTo>
                  <a:pt x="10833883" y="1141554"/>
                  <a:pt x="10933044" y="1126435"/>
                  <a:pt x="11032435" y="1113183"/>
                </a:cubicBezTo>
                <a:cubicBezTo>
                  <a:pt x="10994889" y="1056863"/>
                  <a:pt x="10983242" y="1025058"/>
                  <a:pt x="10913166" y="993913"/>
                </a:cubicBezTo>
                <a:cubicBezTo>
                  <a:pt x="10882291" y="980191"/>
                  <a:pt x="10847101" y="979590"/>
                  <a:pt x="10813774" y="974035"/>
                </a:cubicBezTo>
                <a:cubicBezTo>
                  <a:pt x="10727807" y="959707"/>
                  <a:pt x="10641496" y="947530"/>
                  <a:pt x="10555357" y="934278"/>
                </a:cubicBezTo>
                <a:cubicBezTo>
                  <a:pt x="10502348" y="914400"/>
                  <a:pt x="10448367" y="896944"/>
                  <a:pt x="10396331" y="874643"/>
                </a:cubicBezTo>
                <a:cubicBezTo>
                  <a:pt x="10355476" y="857134"/>
                  <a:pt x="10318331" y="831517"/>
                  <a:pt x="10277061" y="815009"/>
                </a:cubicBezTo>
                <a:cubicBezTo>
                  <a:pt x="10251695" y="804863"/>
                  <a:pt x="10223129" y="804723"/>
                  <a:pt x="10197548" y="795130"/>
                </a:cubicBezTo>
                <a:cubicBezTo>
                  <a:pt x="10169802" y="784725"/>
                  <a:pt x="10146962" y="761802"/>
                  <a:pt x="10118035" y="755374"/>
                </a:cubicBezTo>
                <a:cubicBezTo>
                  <a:pt x="9799501" y="684588"/>
                  <a:pt x="9338475" y="702764"/>
                  <a:pt x="9064487" y="695739"/>
                </a:cubicBezTo>
                <a:cubicBezTo>
                  <a:pt x="9037983" y="689113"/>
                  <a:pt x="9009939" y="686957"/>
                  <a:pt x="8984974" y="675861"/>
                </a:cubicBezTo>
                <a:cubicBezTo>
                  <a:pt x="8944000" y="657650"/>
                  <a:pt x="8880812" y="600132"/>
                  <a:pt x="8825948" y="596348"/>
                </a:cubicBezTo>
                <a:cubicBezTo>
                  <a:pt x="8653951" y="584486"/>
                  <a:pt x="8481392" y="583096"/>
                  <a:pt x="8309114" y="576470"/>
                </a:cubicBezTo>
                <a:cubicBezTo>
                  <a:pt x="8209723" y="556592"/>
                  <a:pt x="8107908" y="546347"/>
                  <a:pt x="8010940" y="516835"/>
                </a:cubicBezTo>
                <a:cubicBezTo>
                  <a:pt x="7802426" y="453374"/>
                  <a:pt x="7606163" y="351036"/>
                  <a:pt x="7394714" y="298174"/>
                </a:cubicBezTo>
                <a:lnTo>
                  <a:pt x="6997148" y="198783"/>
                </a:lnTo>
                <a:lnTo>
                  <a:pt x="6917635" y="178904"/>
                </a:lnTo>
                <a:cubicBezTo>
                  <a:pt x="6897757" y="165652"/>
                  <a:pt x="6879832" y="148851"/>
                  <a:pt x="6858000" y="139148"/>
                </a:cubicBezTo>
                <a:cubicBezTo>
                  <a:pt x="6725807" y="80395"/>
                  <a:pt x="6660983" y="90998"/>
                  <a:pt x="6500192" y="79513"/>
                </a:cubicBezTo>
                <a:lnTo>
                  <a:pt x="6182140" y="59635"/>
                </a:lnTo>
                <a:cubicBezTo>
                  <a:pt x="6135757" y="53009"/>
                  <a:pt x="6088195" y="52084"/>
                  <a:pt x="6042992" y="39756"/>
                </a:cubicBezTo>
                <a:cubicBezTo>
                  <a:pt x="6014403" y="31959"/>
                  <a:pt x="5993112" y="0"/>
                  <a:pt x="5963479" y="0"/>
                </a:cubicBezTo>
                <a:cubicBezTo>
                  <a:pt x="5918007" y="0"/>
                  <a:pt x="5660313" y="43901"/>
                  <a:pt x="5565914" y="59635"/>
                </a:cubicBezTo>
                <a:cubicBezTo>
                  <a:pt x="5517224" y="92095"/>
                  <a:pt x="5490945" y="119270"/>
                  <a:pt x="5426766" y="119270"/>
                </a:cubicBezTo>
                <a:cubicBezTo>
                  <a:pt x="5102101" y="119270"/>
                  <a:pt x="5108714" y="-8099"/>
                  <a:pt x="5108714" y="11927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11310731" y="3578087"/>
            <a:ext cx="457291" cy="1490869"/>
          </a:xfrm>
          <a:custGeom>
            <a:avLst/>
            <a:gdLst>
              <a:gd name="connsiteX0" fmla="*/ 0 w 457291"/>
              <a:gd name="connsiteY0" fmla="*/ 1490869 h 1490869"/>
              <a:gd name="connsiteX1" fmla="*/ 457200 w 457291"/>
              <a:gd name="connsiteY1" fmla="*/ 238539 h 1490869"/>
              <a:gd name="connsiteX2" fmla="*/ 39756 w 457291"/>
              <a:gd name="connsiteY2" fmla="*/ 0 h 14908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91" h="1490869">
                <a:moveTo>
                  <a:pt x="0" y="1490869"/>
                </a:moveTo>
                <a:cubicBezTo>
                  <a:pt x="225287" y="988943"/>
                  <a:pt x="450574" y="487017"/>
                  <a:pt x="457200" y="238539"/>
                </a:cubicBezTo>
                <a:cubicBezTo>
                  <a:pt x="463826" y="-9939"/>
                  <a:pt x="109330" y="43070"/>
                  <a:pt x="39756" y="0"/>
                </a:cubicBezTo>
              </a:path>
            </a:pathLst>
          </a:custGeom>
          <a:noFill/>
          <a:ln w="38100">
            <a:solidFill>
              <a:schemeClr val="accent5">
                <a:lumMod val="75000"/>
              </a:schemeClr>
            </a:solidFill>
            <a:prstDash val="lgDashDot"/>
            <a:headEnd type="triangl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 rot="1550711" flipH="1">
            <a:off x="8658682" y="541485"/>
            <a:ext cx="295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Operational Context</a:t>
            </a:r>
          </a:p>
        </p:txBody>
      </p:sp>
      <p:sp>
        <p:nvSpPr>
          <p:cNvPr id="61" name="TextBox 60"/>
          <p:cNvSpPr txBox="1"/>
          <p:nvPr/>
        </p:nvSpPr>
        <p:spPr>
          <a:xfrm flipH="1">
            <a:off x="1976821" y="0"/>
            <a:ext cx="295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Operational Context</a:t>
            </a:r>
          </a:p>
        </p:txBody>
      </p:sp>
      <p:sp>
        <p:nvSpPr>
          <p:cNvPr id="62" name="TextBox 61"/>
          <p:cNvSpPr txBox="1"/>
          <p:nvPr/>
        </p:nvSpPr>
        <p:spPr>
          <a:xfrm flipH="1">
            <a:off x="6344328" y="6223956"/>
            <a:ext cx="2951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Operational Context</a:t>
            </a:r>
          </a:p>
        </p:txBody>
      </p:sp>
      <p:sp>
        <p:nvSpPr>
          <p:cNvPr id="63" name="Down Arrow 62"/>
          <p:cNvSpPr/>
          <p:nvPr/>
        </p:nvSpPr>
        <p:spPr>
          <a:xfrm rot="18932784">
            <a:off x="3252732" y="492989"/>
            <a:ext cx="487423" cy="10895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0800000">
            <a:off x="7619259" y="4725832"/>
            <a:ext cx="427673" cy="15286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5" name="Down Arrow 64"/>
          <p:cNvSpPr/>
          <p:nvPr/>
        </p:nvSpPr>
        <p:spPr>
          <a:xfrm rot="2664512">
            <a:off x="8995140" y="661721"/>
            <a:ext cx="474486" cy="255810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 rot="20029508">
            <a:off x="113000" y="1190685"/>
            <a:ext cx="2445488" cy="474052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Life Force</a:t>
            </a:r>
          </a:p>
        </p:txBody>
      </p:sp>
      <p:cxnSp>
        <p:nvCxnSpPr>
          <p:cNvPr id="70" name="Straight Arrow Connector 69"/>
          <p:cNvCxnSpPr>
            <a:stCxn id="67" idx="2"/>
          </p:cNvCxnSpPr>
          <p:nvPr/>
        </p:nvCxnSpPr>
        <p:spPr>
          <a:xfrm flipH="1">
            <a:off x="1409075" y="1640430"/>
            <a:ext cx="31224" cy="119271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 rot="5400000">
            <a:off x="7367660" y="5122123"/>
            <a:ext cx="74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Data</a:t>
            </a:r>
          </a:p>
          <a:p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 rot="3099634">
            <a:off x="10332328" y="2465480"/>
            <a:ext cx="185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>
                <a:solidFill>
                  <a:srgbClr val="7030A0"/>
                </a:solidFill>
                <a:latin typeface="Times New Roman" charset="0"/>
                <a:ea typeface="Times New Roman" charset="0"/>
                <a:cs typeface="Times New Roman" charset="0"/>
              </a:rPr>
              <a:t>Assessment</a:t>
            </a:r>
            <a:endParaRPr lang="en-US" sz="2400" b="1" cap="small" dirty="0">
              <a:solidFill>
                <a:srgbClr val="7030A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Oval 43"/>
          <p:cNvSpPr/>
          <p:nvPr/>
        </p:nvSpPr>
        <p:spPr>
          <a:xfrm rot="3872083">
            <a:off x="6186370" y="2441785"/>
            <a:ext cx="1534336" cy="85141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Passion</a:t>
            </a:r>
          </a:p>
        </p:txBody>
      </p:sp>
      <p:sp>
        <p:nvSpPr>
          <p:cNvPr id="49" name="Oval 48"/>
          <p:cNvSpPr/>
          <p:nvPr/>
        </p:nvSpPr>
        <p:spPr>
          <a:xfrm rot="17485618">
            <a:off x="6001569" y="3800188"/>
            <a:ext cx="1743269" cy="78768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Sacrifice</a:t>
            </a:r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77" name="Footer Placeholder 4"/>
          <p:cNvSpPr txBox="1">
            <a:spLocks noGrp="1"/>
          </p:cNvSpPr>
          <p:nvPr/>
        </p:nvSpPr>
        <p:spPr bwMode="auto">
          <a:xfrm>
            <a:off x="4576564" y="6150940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Proprietary Information and Private Property.</a:t>
            </a:r>
          </a:p>
          <a:p>
            <a:r>
              <a:rPr lang="en-US" sz="5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Property of Wayne Michael Hall.  All Rights Reserved.</a:t>
            </a:r>
          </a:p>
          <a:p>
            <a:r>
              <a:rPr lang="en-US" sz="5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Copyright 2007, Wayne Michael Hall</a:t>
            </a:r>
          </a:p>
        </p:txBody>
      </p:sp>
      <p:sp>
        <p:nvSpPr>
          <p:cNvPr id="79" name="TextBox 78"/>
          <p:cNvSpPr txBox="1"/>
          <p:nvPr/>
        </p:nvSpPr>
        <p:spPr>
          <a:xfrm rot="17542450">
            <a:off x="10393203" y="4064706"/>
            <a:ext cx="1847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cap="small" dirty="0">
                <a:solidFill>
                  <a:srgbClr val="ED7D31">
                    <a:lumMod val="75000"/>
                  </a:srgbClr>
                </a:solidFill>
                <a:latin typeface="Times New Roman" charset="0"/>
                <a:ea typeface="Times New Roman" charset="0"/>
                <a:cs typeface="Times New Roman" charset="0"/>
              </a:rPr>
              <a:t>Adaptation</a:t>
            </a:r>
          </a:p>
        </p:txBody>
      </p:sp>
      <p:sp>
        <p:nvSpPr>
          <p:cNvPr id="80" name="Oval 79"/>
          <p:cNvSpPr/>
          <p:nvPr/>
        </p:nvSpPr>
        <p:spPr>
          <a:xfrm rot="19447197">
            <a:off x="4996121" y="3728649"/>
            <a:ext cx="1769651" cy="109747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Advantage</a:t>
            </a:r>
          </a:p>
        </p:txBody>
      </p:sp>
      <p:sp>
        <p:nvSpPr>
          <p:cNvPr id="81" name="Oval 80"/>
          <p:cNvSpPr/>
          <p:nvPr/>
        </p:nvSpPr>
        <p:spPr>
          <a:xfrm rot="3364458">
            <a:off x="3631135" y="2100071"/>
            <a:ext cx="2115957" cy="133401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Perseverance</a:t>
            </a:r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 flipH="1">
            <a:off x="2672862" y="5969977"/>
            <a:ext cx="5873262" cy="17585"/>
          </a:xfrm>
          <a:prstGeom prst="straightConnector1">
            <a:avLst/>
          </a:prstGeom>
          <a:ln w="57150">
            <a:solidFill>
              <a:srgbClr val="FF0000"/>
            </a:solidFill>
            <a:prstDash val="lgDashDot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3991708" y="553915"/>
            <a:ext cx="546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14 Step “Will” Thought Model</a:t>
            </a:r>
          </a:p>
        </p:txBody>
      </p:sp>
      <p:sp>
        <p:nvSpPr>
          <p:cNvPr id="108" name="TextBox 107"/>
          <p:cNvSpPr txBox="1"/>
          <p:nvPr/>
        </p:nvSpPr>
        <p:spPr>
          <a:xfrm flipH="1">
            <a:off x="3341680" y="5434125"/>
            <a:ext cx="403750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Feedback to Enable Heuristics</a:t>
            </a:r>
          </a:p>
        </p:txBody>
      </p:sp>
      <p:sp>
        <p:nvSpPr>
          <p:cNvPr id="36" name="TextBox 35"/>
          <p:cNvSpPr txBox="1"/>
          <p:nvPr/>
        </p:nvSpPr>
        <p:spPr>
          <a:xfrm rot="20156611">
            <a:off x="656838" y="506490"/>
            <a:ext cx="10429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Desire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Volition</a:t>
            </a:r>
          </a:p>
        </p:txBody>
      </p:sp>
      <p:sp>
        <p:nvSpPr>
          <p:cNvPr id="5" name="TextBox 4"/>
          <p:cNvSpPr txBox="1"/>
          <p:nvPr/>
        </p:nvSpPr>
        <p:spPr>
          <a:xfrm rot="18549751">
            <a:off x="8813800" y="18288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Data</a:t>
            </a:r>
          </a:p>
        </p:txBody>
      </p:sp>
      <p:sp>
        <p:nvSpPr>
          <p:cNvPr id="39" name="TextBox 38"/>
          <p:cNvSpPr txBox="1"/>
          <p:nvPr/>
        </p:nvSpPr>
        <p:spPr>
          <a:xfrm rot="2561065">
            <a:off x="3111500" y="7620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Data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10D98-91EA-7A40-AB72-D2D2CF0E0D7C}" type="datetime1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1/10/18</a:t>
            </a:fld>
            <a:endParaRPr lang="en-US" b="1">
              <a:solidFill>
                <a:prstClr val="black">
                  <a:tint val="75000"/>
                </a:prst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b="1" smtClean="0">
                <a:solidFill>
                  <a:prstClr val="black">
                    <a:tint val="75000"/>
                  </a:prstClr>
                </a:solidFill>
                <a:latin typeface="Times New Roman" charset="0"/>
                <a:ea typeface="Times New Roman" charset="0"/>
                <a:cs typeface="Times New Roman" charset="0"/>
              </a:rPr>
              <a:pPr/>
              <a:t>6</a:t>
            </a:fld>
            <a:endParaRPr lang="en-US" b="1">
              <a:solidFill>
                <a:prstClr val="black">
                  <a:tint val="75000"/>
                </a:prstClr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 rot="20029508">
            <a:off x="336696" y="1628749"/>
            <a:ext cx="2445488" cy="457482"/>
          </a:xfrm>
          <a:prstGeom prst="round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Resolve</a:t>
            </a:r>
          </a:p>
        </p:txBody>
      </p:sp>
    </p:spTree>
    <p:extLst>
      <p:ext uri="{BB962C8B-B14F-4D97-AF65-F5344CB8AC3E}">
        <p14:creationId xmlns:p14="http://schemas.microsoft.com/office/powerpoint/2010/main" val="78394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>
            <a:stCxn id="23" idx="2"/>
          </p:cNvCxnSpPr>
          <p:nvPr/>
        </p:nvCxnSpPr>
        <p:spPr>
          <a:xfrm flipH="1">
            <a:off x="1074079" y="1126983"/>
            <a:ext cx="323278" cy="215238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7916223" y="6439545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5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500" dirty="0">
                <a:solidFill>
                  <a:prstClr val="black"/>
                </a:solidFill>
              </a:rPr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7205D-8CAA-1A4F-BEB6-9CCDFC406B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 rot="658575">
            <a:off x="10496433" y="3221346"/>
            <a:ext cx="1508684" cy="913325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Purpose</a:t>
            </a:r>
          </a:p>
        </p:txBody>
      </p:sp>
      <p:sp>
        <p:nvSpPr>
          <p:cNvPr id="11" name="Oval 10"/>
          <p:cNvSpPr/>
          <p:nvPr/>
        </p:nvSpPr>
        <p:spPr>
          <a:xfrm>
            <a:off x="1547997" y="3372785"/>
            <a:ext cx="1774606" cy="77948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Imposition</a:t>
            </a:r>
          </a:p>
        </p:txBody>
      </p:sp>
      <p:sp>
        <p:nvSpPr>
          <p:cNvPr id="12" name="Oval 11"/>
          <p:cNvSpPr/>
          <p:nvPr/>
        </p:nvSpPr>
        <p:spPr>
          <a:xfrm>
            <a:off x="3219113" y="3402767"/>
            <a:ext cx="1272723" cy="659567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Action</a:t>
            </a:r>
          </a:p>
        </p:txBody>
      </p:sp>
      <p:cxnSp>
        <p:nvCxnSpPr>
          <p:cNvPr id="14" name="Straight Arrow Connector 13"/>
          <p:cNvCxnSpPr>
            <a:stCxn id="17" idx="2"/>
          </p:cNvCxnSpPr>
          <p:nvPr/>
        </p:nvCxnSpPr>
        <p:spPr>
          <a:xfrm flipH="1">
            <a:off x="11257613" y="1120891"/>
            <a:ext cx="100230" cy="2236906"/>
          </a:xfrm>
          <a:prstGeom prst="straightConnector1">
            <a:avLst/>
          </a:prstGeom>
          <a:ln w="38100">
            <a:solidFill>
              <a:srgbClr val="0432FF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 rot="1433401">
            <a:off x="10544354" y="1056004"/>
            <a:ext cx="1357201" cy="414713"/>
          </a:xfrm>
          <a:prstGeom prst="roundRect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Life Force</a:t>
            </a:r>
          </a:p>
        </p:txBody>
      </p:sp>
      <p:sp>
        <p:nvSpPr>
          <p:cNvPr id="15" name="TextBox 14"/>
          <p:cNvSpPr txBox="1"/>
          <p:nvPr/>
        </p:nvSpPr>
        <p:spPr>
          <a:xfrm rot="18820869">
            <a:off x="7341230" y="2946759"/>
            <a:ext cx="1269899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600" b="1" i="1" cap="small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Assessment</a:t>
            </a:r>
          </a:p>
        </p:txBody>
      </p:sp>
      <p:sp>
        <p:nvSpPr>
          <p:cNvPr id="16" name="TextBox 15"/>
          <p:cNvSpPr txBox="1"/>
          <p:nvPr/>
        </p:nvSpPr>
        <p:spPr>
          <a:xfrm rot="17542450">
            <a:off x="3784553" y="4036320"/>
            <a:ext cx="1243802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b="1" i="1" cap="small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Adaptation</a:t>
            </a:r>
          </a:p>
        </p:txBody>
      </p:sp>
      <p:sp>
        <p:nvSpPr>
          <p:cNvPr id="17" name="TextBox 16"/>
          <p:cNvSpPr txBox="1"/>
          <p:nvPr/>
        </p:nvSpPr>
        <p:spPr>
          <a:xfrm rot="1560504">
            <a:off x="11020190" y="507287"/>
            <a:ext cx="958724" cy="646331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Desire</a:t>
            </a:r>
          </a:p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Volition</a:t>
            </a:r>
          </a:p>
        </p:txBody>
      </p:sp>
      <p:sp>
        <p:nvSpPr>
          <p:cNvPr id="21" name="Rounded Rectangle 20"/>
          <p:cNvSpPr/>
          <p:nvPr/>
        </p:nvSpPr>
        <p:spPr>
          <a:xfrm rot="20029508">
            <a:off x="871043" y="1110082"/>
            <a:ext cx="1237723" cy="44800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Life Force</a:t>
            </a:r>
          </a:p>
        </p:txBody>
      </p:sp>
      <p:sp>
        <p:nvSpPr>
          <p:cNvPr id="23" name="TextBox 22"/>
          <p:cNvSpPr txBox="1"/>
          <p:nvPr/>
        </p:nvSpPr>
        <p:spPr>
          <a:xfrm rot="20060751">
            <a:off x="775806" y="571031"/>
            <a:ext cx="989929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Desire</a:t>
            </a:r>
          </a:p>
          <a:p>
            <a:pPr algn="ctr"/>
            <a:r>
              <a:rPr lang="en-US" sz="16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Volition</a:t>
            </a:r>
          </a:p>
        </p:txBody>
      </p:sp>
      <p:sp>
        <p:nvSpPr>
          <p:cNvPr id="26" name="Oval 25"/>
          <p:cNvSpPr/>
          <p:nvPr/>
        </p:nvSpPr>
        <p:spPr>
          <a:xfrm rot="658575">
            <a:off x="262317" y="3378835"/>
            <a:ext cx="1508684" cy="908189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Purpose</a:t>
            </a:r>
          </a:p>
        </p:txBody>
      </p:sp>
      <p:sp>
        <p:nvSpPr>
          <p:cNvPr id="28" name="Oval 27"/>
          <p:cNvSpPr/>
          <p:nvPr/>
        </p:nvSpPr>
        <p:spPr>
          <a:xfrm>
            <a:off x="8840929" y="3330313"/>
            <a:ext cx="1774606" cy="779488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Imposition</a:t>
            </a:r>
          </a:p>
        </p:txBody>
      </p:sp>
      <p:sp>
        <p:nvSpPr>
          <p:cNvPr id="29" name="Oval 28"/>
          <p:cNvSpPr/>
          <p:nvPr/>
        </p:nvSpPr>
        <p:spPr>
          <a:xfrm>
            <a:off x="7678904" y="3360295"/>
            <a:ext cx="1272723" cy="659567"/>
          </a:xfrm>
          <a:prstGeom prst="ellipse">
            <a:avLst/>
          </a:prstGeom>
          <a:solidFill>
            <a:srgbClr val="0432FF"/>
          </a:solidFill>
          <a:ln>
            <a:solidFill>
              <a:schemeClr val="tx1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Action</a:t>
            </a:r>
          </a:p>
        </p:txBody>
      </p:sp>
      <p:sp>
        <p:nvSpPr>
          <p:cNvPr id="30" name="TextBox 29"/>
          <p:cNvSpPr txBox="1"/>
          <p:nvPr/>
        </p:nvSpPr>
        <p:spPr>
          <a:xfrm rot="2531242">
            <a:off x="3680916" y="3084167"/>
            <a:ext cx="12698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600" b="1" i="1" cap="small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Assessment</a:t>
            </a:r>
          </a:p>
        </p:txBody>
      </p:sp>
      <p:sp>
        <p:nvSpPr>
          <p:cNvPr id="31" name="TextBox 30"/>
          <p:cNvSpPr txBox="1"/>
          <p:nvPr/>
        </p:nvSpPr>
        <p:spPr>
          <a:xfrm rot="2834327">
            <a:off x="7174827" y="3843941"/>
            <a:ext cx="1243802" cy="338554"/>
          </a:xfrm>
          <a:prstGeom prst="rect">
            <a:avLst/>
          </a:prstGeom>
          <a:solidFill>
            <a:srgbClr val="0432FF"/>
          </a:solidFill>
        </p:spPr>
        <p:txBody>
          <a:bodyPr wrap="none" rtlCol="0">
            <a:spAutoFit/>
          </a:bodyPr>
          <a:lstStyle/>
          <a:p>
            <a:r>
              <a:rPr lang="en-US" sz="1600" b="1" i="1" cap="small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Adaptation</a:t>
            </a:r>
          </a:p>
        </p:txBody>
      </p:sp>
      <p:sp>
        <p:nvSpPr>
          <p:cNvPr id="36" name="Freeform 35"/>
          <p:cNvSpPr/>
          <p:nvPr/>
        </p:nvSpPr>
        <p:spPr>
          <a:xfrm>
            <a:off x="4586990" y="1713590"/>
            <a:ext cx="3522689" cy="4042633"/>
          </a:xfrm>
          <a:custGeom>
            <a:avLst/>
            <a:gdLst>
              <a:gd name="connsiteX0" fmla="*/ 1664445 w 2925190"/>
              <a:gd name="connsiteY0" fmla="*/ 160180 h 4042633"/>
              <a:gd name="connsiteX1" fmla="*/ 1589494 w 2925190"/>
              <a:gd name="connsiteY1" fmla="*/ 175171 h 4042633"/>
              <a:gd name="connsiteX2" fmla="*/ 1544523 w 2925190"/>
              <a:gd name="connsiteY2" fmla="*/ 160180 h 4042633"/>
              <a:gd name="connsiteX3" fmla="*/ 1379632 w 2925190"/>
              <a:gd name="connsiteY3" fmla="*/ 145190 h 4042633"/>
              <a:gd name="connsiteX4" fmla="*/ 1169769 w 2925190"/>
              <a:gd name="connsiteY4" fmla="*/ 175171 h 4042633"/>
              <a:gd name="connsiteX5" fmla="*/ 1124799 w 2925190"/>
              <a:gd name="connsiteY5" fmla="*/ 205151 h 4042633"/>
              <a:gd name="connsiteX6" fmla="*/ 974897 w 2925190"/>
              <a:gd name="connsiteY6" fmla="*/ 250121 h 4042633"/>
              <a:gd name="connsiteX7" fmla="*/ 824995 w 2925190"/>
              <a:gd name="connsiteY7" fmla="*/ 265112 h 4042633"/>
              <a:gd name="connsiteX8" fmla="*/ 720064 w 2925190"/>
              <a:gd name="connsiteY8" fmla="*/ 295092 h 4042633"/>
              <a:gd name="connsiteX9" fmla="*/ 660104 w 2925190"/>
              <a:gd name="connsiteY9" fmla="*/ 340062 h 4042633"/>
              <a:gd name="connsiteX10" fmla="*/ 630123 w 2925190"/>
              <a:gd name="connsiteY10" fmla="*/ 370043 h 4042633"/>
              <a:gd name="connsiteX11" fmla="*/ 570163 w 2925190"/>
              <a:gd name="connsiteY11" fmla="*/ 400023 h 4042633"/>
              <a:gd name="connsiteX12" fmla="*/ 450241 w 2925190"/>
              <a:gd name="connsiteY12" fmla="*/ 549925 h 4042633"/>
              <a:gd name="connsiteX13" fmla="*/ 375291 w 2925190"/>
              <a:gd name="connsiteY13" fmla="*/ 624876 h 4042633"/>
              <a:gd name="connsiteX14" fmla="*/ 300340 w 2925190"/>
              <a:gd name="connsiteY14" fmla="*/ 699826 h 4042633"/>
              <a:gd name="connsiteX15" fmla="*/ 210399 w 2925190"/>
              <a:gd name="connsiteY15" fmla="*/ 879708 h 4042633"/>
              <a:gd name="connsiteX16" fmla="*/ 105468 w 2925190"/>
              <a:gd name="connsiteY16" fmla="*/ 954659 h 4042633"/>
              <a:gd name="connsiteX17" fmla="*/ 60497 w 2925190"/>
              <a:gd name="connsiteY17" fmla="*/ 999630 h 4042633"/>
              <a:gd name="connsiteX18" fmla="*/ 30517 w 2925190"/>
              <a:gd name="connsiteY18" fmla="*/ 1119551 h 4042633"/>
              <a:gd name="connsiteX19" fmla="*/ 15527 w 2925190"/>
              <a:gd name="connsiteY19" fmla="*/ 1179512 h 4042633"/>
              <a:gd name="connsiteX20" fmla="*/ 45507 w 2925190"/>
              <a:gd name="connsiteY20" fmla="*/ 1269453 h 4042633"/>
              <a:gd name="connsiteX21" fmla="*/ 105468 w 2925190"/>
              <a:gd name="connsiteY21" fmla="*/ 1389374 h 4042633"/>
              <a:gd name="connsiteX22" fmla="*/ 90477 w 2925190"/>
              <a:gd name="connsiteY22" fmla="*/ 1524285 h 4042633"/>
              <a:gd name="connsiteX23" fmla="*/ 75487 w 2925190"/>
              <a:gd name="connsiteY23" fmla="*/ 1599236 h 4042633"/>
              <a:gd name="connsiteX24" fmla="*/ 150438 w 2925190"/>
              <a:gd name="connsiteY24" fmla="*/ 1824089 h 4042633"/>
              <a:gd name="connsiteX25" fmla="*/ 135448 w 2925190"/>
              <a:gd name="connsiteY25" fmla="*/ 1884049 h 4042633"/>
              <a:gd name="connsiteX26" fmla="*/ 105468 w 2925190"/>
              <a:gd name="connsiteY26" fmla="*/ 1973990 h 4042633"/>
              <a:gd name="connsiteX27" fmla="*/ 90477 w 2925190"/>
              <a:gd name="connsiteY27" fmla="*/ 2048941 h 4042633"/>
              <a:gd name="connsiteX28" fmla="*/ 75487 w 2925190"/>
              <a:gd name="connsiteY28" fmla="*/ 2153872 h 4042633"/>
              <a:gd name="connsiteX29" fmla="*/ 60497 w 2925190"/>
              <a:gd name="connsiteY29" fmla="*/ 2198843 h 4042633"/>
              <a:gd name="connsiteX30" fmla="*/ 30517 w 2925190"/>
              <a:gd name="connsiteY30" fmla="*/ 2138882 h 4042633"/>
              <a:gd name="connsiteX31" fmla="*/ 536 w 2925190"/>
              <a:gd name="connsiteY31" fmla="*/ 2168862 h 4042633"/>
              <a:gd name="connsiteX32" fmla="*/ 15527 w 2925190"/>
              <a:gd name="connsiteY32" fmla="*/ 2213833 h 4042633"/>
              <a:gd name="connsiteX33" fmla="*/ 90477 w 2925190"/>
              <a:gd name="connsiteY33" fmla="*/ 2288784 h 4042633"/>
              <a:gd name="connsiteX34" fmla="*/ 180418 w 2925190"/>
              <a:gd name="connsiteY34" fmla="*/ 2378725 h 4042633"/>
              <a:gd name="connsiteX35" fmla="*/ 270359 w 2925190"/>
              <a:gd name="connsiteY35" fmla="*/ 2453676 h 4042633"/>
              <a:gd name="connsiteX36" fmla="*/ 465232 w 2925190"/>
              <a:gd name="connsiteY36" fmla="*/ 2543617 h 4042633"/>
              <a:gd name="connsiteX37" fmla="*/ 570163 w 2925190"/>
              <a:gd name="connsiteY37" fmla="*/ 2588587 h 4042633"/>
              <a:gd name="connsiteX38" fmla="*/ 630123 w 2925190"/>
              <a:gd name="connsiteY38" fmla="*/ 2648548 h 4042633"/>
              <a:gd name="connsiteX39" fmla="*/ 765035 w 2925190"/>
              <a:gd name="connsiteY39" fmla="*/ 2783459 h 4042633"/>
              <a:gd name="connsiteX40" fmla="*/ 884956 w 2925190"/>
              <a:gd name="connsiteY40" fmla="*/ 2873400 h 4042633"/>
              <a:gd name="connsiteX41" fmla="*/ 1004877 w 2925190"/>
              <a:gd name="connsiteY41" fmla="*/ 2978331 h 4042633"/>
              <a:gd name="connsiteX42" fmla="*/ 1334661 w 2925190"/>
              <a:gd name="connsiteY42" fmla="*/ 3218174 h 4042633"/>
              <a:gd name="connsiteX43" fmla="*/ 1499553 w 2925190"/>
              <a:gd name="connsiteY43" fmla="*/ 3338095 h 4042633"/>
              <a:gd name="connsiteX44" fmla="*/ 1649454 w 2925190"/>
              <a:gd name="connsiteY44" fmla="*/ 3443026 h 4042633"/>
              <a:gd name="connsiteX45" fmla="*/ 1754386 w 2925190"/>
              <a:gd name="connsiteY45" fmla="*/ 3517977 h 4042633"/>
              <a:gd name="connsiteX46" fmla="*/ 1889297 w 2925190"/>
              <a:gd name="connsiteY46" fmla="*/ 3637899 h 4042633"/>
              <a:gd name="connsiteX47" fmla="*/ 2129140 w 2925190"/>
              <a:gd name="connsiteY47" fmla="*/ 3847761 h 4042633"/>
              <a:gd name="connsiteX48" fmla="*/ 2279041 w 2925190"/>
              <a:gd name="connsiteY48" fmla="*/ 3967682 h 4042633"/>
              <a:gd name="connsiteX49" fmla="*/ 2368982 w 2925190"/>
              <a:gd name="connsiteY49" fmla="*/ 4042633 h 4042633"/>
              <a:gd name="connsiteX50" fmla="*/ 2368982 w 2925190"/>
              <a:gd name="connsiteY50" fmla="*/ 3862751 h 4042633"/>
              <a:gd name="connsiteX51" fmla="*/ 2353992 w 2925190"/>
              <a:gd name="connsiteY51" fmla="*/ 3817780 h 4042633"/>
              <a:gd name="connsiteX52" fmla="*/ 2309022 w 2925190"/>
              <a:gd name="connsiteY52" fmla="*/ 3757820 h 4042633"/>
              <a:gd name="connsiteX53" fmla="*/ 2324012 w 2925190"/>
              <a:gd name="connsiteY53" fmla="*/ 3682869 h 4042633"/>
              <a:gd name="connsiteX54" fmla="*/ 2413953 w 2925190"/>
              <a:gd name="connsiteY54" fmla="*/ 3637899 h 4042633"/>
              <a:gd name="connsiteX55" fmla="*/ 2578845 w 2925190"/>
              <a:gd name="connsiteY55" fmla="*/ 3577938 h 4042633"/>
              <a:gd name="connsiteX56" fmla="*/ 2668786 w 2925190"/>
              <a:gd name="connsiteY56" fmla="*/ 3517977 h 4042633"/>
              <a:gd name="connsiteX57" fmla="*/ 2743736 w 2925190"/>
              <a:gd name="connsiteY57" fmla="*/ 3428036 h 4042633"/>
              <a:gd name="connsiteX58" fmla="*/ 2893638 w 2925190"/>
              <a:gd name="connsiteY58" fmla="*/ 3158213 h 4042633"/>
              <a:gd name="connsiteX59" fmla="*/ 2908628 w 2925190"/>
              <a:gd name="connsiteY59" fmla="*/ 2888390 h 4042633"/>
              <a:gd name="connsiteX60" fmla="*/ 2863658 w 2925190"/>
              <a:gd name="connsiteY60" fmla="*/ 2858410 h 4042633"/>
              <a:gd name="connsiteX61" fmla="*/ 2713756 w 2925190"/>
              <a:gd name="connsiteY61" fmla="*/ 2798449 h 4042633"/>
              <a:gd name="connsiteX62" fmla="*/ 2638805 w 2925190"/>
              <a:gd name="connsiteY62" fmla="*/ 2768469 h 4042633"/>
              <a:gd name="connsiteX63" fmla="*/ 2518884 w 2925190"/>
              <a:gd name="connsiteY63" fmla="*/ 2693518 h 4042633"/>
              <a:gd name="connsiteX64" fmla="*/ 2548864 w 2925190"/>
              <a:gd name="connsiteY64" fmla="*/ 2603577 h 4042633"/>
              <a:gd name="connsiteX65" fmla="*/ 2473914 w 2925190"/>
              <a:gd name="connsiteY65" fmla="*/ 2363735 h 4042633"/>
              <a:gd name="connsiteX66" fmla="*/ 2413953 w 2925190"/>
              <a:gd name="connsiteY66" fmla="*/ 2273794 h 4042633"/>
              <a:gd name="connsiteX67" fmla="*/ 2398963 w 2925190"/>
              <a:gd name="connsiteY67" fmla="*/ 2228823 h 4042633"/>
              <a:gd name="connsiteX68" fmla="*/ 2368982 w 2925190"/>
              <a:gd name="connsiteY68" fmla="*/ 2198843 h 4042633"/>
              <a:gd name="connsiteX69" fmla="*/ 2383973 w 2925190"/>
              <a:gd name="connsiteY69" fmla="*/ 2033951 h 4042633"/>
              <a:gd name="connsiteX70" fmla="*/ 2488904 w 2925190"/>
              <a:gd name="connsiteY70" fmla="*/ 1914030 h 4042633"/>
              <a:gd name="connsiteX71" fmla="*/ 2518884 w 2925190"/>
              <a:gd name="connsiteY71" fmla="*/ 1884049 h 4042633"/>
              <a:gd name="connsiteX72" fmla="*/ 2533874 w 2925190"/>
              <a:gd name="connsiteY72" fmla="*/ 1569256 h 4042633"/>
              <a:gd name="connsiteX73" fmla="*/ 2578845 w 2925190"/>
              <a:gd name="connsiteY73" fmla="*/ 1524285 h 4042633"/>
              <a:gd name="connsiteX74" fmla="*/ 2593835 w 2925190"/>
              <a:gd name="connsiteY74" fmla="*/ 1464325 h 4042633"/>
              <a:gd name="connsiteX75" fmla="*/ 2623815 w 2925190"/>
              <a:gd name="connsiteY75" fmla="*/ 1419354 h 4042633"/>
              <a:gd name="connsiteX76" fmla="*/ 2653795 w 2925190"/>
              <a:gd name="connsiteY76" fmla="*/ 1314423 h 4042633"/>
              <a:gd name="connsiteX77" fmla="*/ 2668786 w 2925190"/>
              <a:gd name="connsiteY77" fmla="*/ 1179512 h 4042633"/>
              <a:gd name="connsiteX78" fmla="*/ 2698766 w 2925190"/>
              <a:gd name="connsiteY78" fmla="*/ 834738 h 4042633"/>
              <a:gd name="connsiteX79" fmla="*/ 2713756 w 2925190"/>
              <a:gd name="connsiteY79" fmla="*/ 714817 h 4042633"/>
              <a:gd name="connsiteX80" fmla="*/ 2743736 w 2925190"/>
              <a:gd name="connsiteY80" fmla="*/ 594895 h 4042633"/>
              <a:gd name="connsiteX81" fmla="*/ 2788707 w 2925190"/>
              <a:gd name="connsiteY81" fmla="*/ 459984 h 4042633"/>
              <a:gd name="connsiteX82" fmla="*/ 2803697 w 2925190"/>
              <a:gd name="connsiteY82" fmla="*/ 415013 h 4042633"/>
              <a:gd name="connsiteX83" fmla="*/ 2878648 w 2925190"/>
              <a:gd name="connsiteY83" fmla="*/ 295092 h 4042633"/>
              <a:gd name="connsiteX84" fmla="*/ 2848668 w 2925190"/>
              <a:gd name="connsiteY84" fmla="*/ 160180 h 4042633"/>
              <a:gd name="connsiteX85" fmla="*/ 2818687 w 2925190"/>
              <a:gd name="connsiteY85" fmla="*/ 130200 h 4042633"/>
              <a:gd name="connsiteX86" fmla="*/ 2743736 w 2925190"/>
              <a:gd name="connsiteY86" fmla="*/ 100220 h 4042633"/>
              <a:gd name="connsiteX87" fmla="*/ 2653795 w 2925190"/>
              <a:gd name="connsiteY87" fmla="*/ 70240 h 4042633"/>
              <a:gd name="connsiteX88" fmla="*/ 2623815 w 2925190"/>
              <a:gd name="connsiteY88" fmla="*/ 25269 h 4042633"/>
              <a:gd name="connsiteX89" fmla="*/ 2324012 w 2925190"/>
              <a:gd name="connsiteY89" fmla="*/ 25269 h 4042633"/>
              <a:gd name="connsiteX90" fmla="*/ 2219081 w 2925190"/>
              <a:gd name="connsiteY90" fmla="*/ 10279 h 4042633"/>
              <a:gd name="connsiteX91" fmla="*/ 1994228 w 2925190"/>
              <a:gd name="connsiteY91" fmla="*/ 40259 h 4042633"/>
              <a:gd name="connsiteX92" fmla="*/ 1949258 w 2925190"/>
              <a:gd name="connsiteY92" fmla="*/ 55249 h 4042633"/>
              <a:gd name="connsiteX93" fmla="*/ 1814346 w 2925190"/>
              <a:gd name="connsiteY93" fmla="*/ 115210 h 4042633"/>
              <a:gd name="connsiteX94" fmla="*/ 1769376 w 2925190"/>
              <a:gd name="connsiteY94" fmla="*/ 130200 h 4042633"/>
              <a:gd name="connsiteX95" fmla="*/ 1664445 w 2925190"/>
              <a:gd name="connsiteY95" fmla="*/ 160180 h 404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925190" h="4042633">
                <a:moveTo>
                  <a:pt x="1664445" y="160180"/>
                </a:moveTo>
                <a:cubicBezTo>
                  <a:pt x="1634465" y="167675"/>
                  <a:pt x="1614972" y="175171"/>
                  <a:pt x="1589494" y="175171"/>
                </a:cubicBezTo>
                <a:cubicBezTo>
                  <a:pt x="1573693" y="175171"/>
                  <a:pt x="1560165" y="162415"/>
                  <a:pt x="1544523" y="160180"/>
                </a:cubicBezTo>
                <a:cubicBezTo>
                  <a:pt x="1489887" y="152375"/>
                  <a:pt x="1434596" y="150187"/>
                  <a:pt x="1379632" y="145190"/>
                </a:cubicBezTo>
                <a:cubicBezTo>
                  <a:pt x="1359913" y="147381"/>
                  <a:pt x="1209965" y="160097"/>
                  <a:pt x="1169769" y="175171"/>
                </a:cubicBezTo>
                <a:cubicBezTo>
                  <a:pt x="1152900" y="181497"/>
                  <a:pt x="1141262" y="197834"/>
                  <a:pt x="1124799" y="205151"/>
                </a:cubicBezTo>
                <a:cubicBezTo>
                  <a:pt x="1105031" y="213937"/>
                  <a:pt x="1007027" y="245531"/>
                  <a:pt x="974897" y="250121"/>
                </a:cubicBezTo>
                <a:cubicBezTo>
                  <a:pt x="925185" y="257223"/>
                  <a:pt x="874962" y="260115"/>
                  <a:pt x="824995" y="265112"/>
                </a:cubicBezTo>
                <a:cubicBezTo>
                  <a:pt x="812016" y="268357"/>
                  <a:pt x="736789" y="285535"/>
                  <a:pt x="720064" y="295092"/>
                </a:cubicBezTo>
                <a:cubicBezTo>
                  <a:pt x="698372" y="307487"/>
                  <a:pt x="679297" y="324068"/>
                  <a:pt x="660104" y="340062"/>
                </a:cubicBezTo>
                <a:cubicBezTo>
                  <a:pt x="649247" y="349110"/>
                  <a:pt x="641882" y="362203"/>
                  <a:pt x="630123" y="370043"/>
                </a:cubicBezTo>
                <a:cubicBezTo>
                  <a:pt x="611530" y="382438"/>
                  <a:pt x="588040" y="386616"/>
                  <a:pt x="570163" y="400023"/>
                </a:cubicBezTo>
                <a:cubicBezTo>
                  <a:pt x="513204" y="442743"/>
                  <a:pt x="489576" y="490922"/>
                  <a:pt x="450241" y="549925"/>
                </a:cubicBezTo>
                <a:cubicBezTo>
                  <a:pt x="390283" y="639862"/>
                  <a:pt x="455236" y="554924"/>
                  <a:pt x="375291" y="624876"/>
                </a:cubicBezTo>
                <a:cubicBezTo>
                  <a:pt x="348701" y="648142"/>
                  <a:pt x="300340" y="699826"/>
                  <a:pt x="300340" y="699826"/>
                </a:cubicBezTo>
                <a:cubicBezTo>
                  <a:pt x="283238" y="751130"/>
                  <a:pt x="260213" y="846499"/>
                  <a:pt x="210399" y="879708"/>
                </a:cubicBezTo>
                <a:cubicBezTo>
                  <a:pt x="174810" y="903434"/>
                  <a:pt x="138004" y="926771"/>
                  <a:pt x="105468" y="954659"/>
                </a:cubicBezTo>
                <a:cubicBezTo>
                  <a:pt x="89372" y="968455"/>
                  <a:pt x="75487" y="984640"/>
                  <a:pt x="60497" y="999630"/>
                </a:cubicBezTo>
                <a:lnTo>
                  <a:pt x="30517" y="1119551"/>
                </a:lnTo>
                <a:lnTo>
                  <a:pt x="15527" y="1179512"/>
                </a:lnTo>
                <a:cubicBezTo>
                  <a:pt x="25520" y="1209492"/>
                  <a:pt x="29248" y="1242354"/>
                  <a:pt x="45507" y="1269453"/>
                </a:cubicBezTo>
                <a:cubicBezTo>
                  <a:pt x="98607" y="1357952"/>
                  <a:pt x="81263" y="1316763"/>
                  <a:pt x="105468" y="1389374"/>
                </a:cubicBezTo>
                <a:cubicBezTo>
                  <a:pt x="70490" y="1494305"/>
                  <a:pt x="65494" y="1449335"/>
                  <a:pt x="90477" y="1524285"/>
                </a:cubicBezTo>
                <a:cubicBezTo>
                  <a:pt x="85480" y="1549269"/>
                  <a:pt x="75487" y="1573758"/>
                  <a:pt x="75487" y="1599236"/>
                </a:cubicBezTo>
                <a:cubicBezTo>
                  <a:pt x="75487" y="1681058"/>
                  <a:pt x="115112" y="1753436"/>
                  <a:pt x="150438" y="1824089"/>
                </a:cubicBezTo>
                <a:cubicBezTo>
                  <a:pt x="145441" y="1844076"/>
                  <a:pt x="141368" y="1864316"/>
                  <a:pt x="135448" y="1884049"/>
                </a:cubicBezTo>
                <a:cubicBezTo>
                  <a:pt x="126367" y="1914318"/>
                  <a:pt x="111666" y="1943002"/>
                  <a:pt x="105468" y="1973990"/>
                </a:cubicBezTo>
                <a:cubicBezTo>
                  <a:pt x="100471" y="1998974"/>
                  <a:pt x="94666" y="2023809"/>
                  <a:pt x="90477" y="2048941"/>
                </a:cubicBezTo>
                <a:cubicBezTo>
                  <a:pt x="84668" y="2083792"/>
                  <a:pt x="82416" y="2119226"/>
                  <a:pt x="75487" y="2153872"/>
                </a:cubicBezTo>
                <a:cubicBezTo>
                  <a:pt x="72388" y="2169366"/>
                  <a:pt x="65494" y="2183853"/>
                  <a:pt x="60497" y="2198843"/>
                </a:cubicBezTo>
                <a:cubicBezTo>
                  <a:pt x="50504" y="2178856"/>
                  <a:pt x="50504" y="2148876"/>
                  <a:pt x="30517" y="2138882"/>
                </a:cubicBezTo>
                <a:cubicBezTo>
                  <a:pt x="17876" y="2132561"/>
                  <a:pt x="3308" y="2155004"/>
                  <a:pt x="536" y="2168862"/>
                </a:cubicBezTo>
                <a:cubicBezTo>
                  <a:pt x="-2563" y="2184356"/>
                  <a:pt x="8460" y="2199700"/>
                  <a:pt x="15527" y="2213833"/>
                </a:cubicBezTo>
                <a:cubicBezTo>
                  <a:pt x="40511" y="2263800"/>
                  <a:pt x="45507" y="2258803"/>
                  <a:pt x="90477" y="2288784"/>
                </a:cubicBezTo>
                <a:cubicBezTo>
                  <a:pt x="138147" y="2360287"/>
                  <a:pt x="100734" y="2314977"/>
                  <a:pt x="180418" y="2378725"/>
                </a:cubicBezTo>
                <a:cubicBezTo>
                  <a:pt x="210892" y="2403104"/>
                  <a:pt x="238272" y="2431462"/>
                  <a:pt x="270359" y="2453676"/>
                </a:cubicBezTo>
                <a:cubicBezTo>
                  <a:pt x="385245" y="2533212"/>
                  <a:pt x="350789" y="2497839"/>
                  <a:pt x="465232" y="2543617"/>
                </a:cubicBezTo>
                <a:cubicBezTo>
                  <a:pt x="650441" y="2617701"/>
                  <a:pt x="425420" y="2540341"/>
                  <a:pt x="570163" y="2588587"/>
                </a:cubicBezTo>
                <a:cubicBezTo>
                  <a:pt x="603986" y="2690059"/>
                  <a:pt x="556326" y="2587051"/>
                  <a:pt x="630123" y="2648548"/>
                </a:cubicBezTo>
                <a:cubicBezTo>
                  <a:pt x="678980" y="2689262"/>
                  <a:pt x="714157" y="2745300"/>
                  <a:pt x="765035" y="2783459"/>
                </a:cubicBezTo>
                <a:cubicBezTo>
                  <a:pt x="805009" y="2813439"/>
                  <a:pt x="846176" y="2841891"/>
                  <a:pt x="884956" y="2873400"/>
                </a:cubicBezTo>
                <a:cubicBezTo>
                  <a:pt x="926180" y="2906894"/>
                  <a:pt x="962724" y="2946014"/>
                  <a:pt x="1004877" y="2978331"/>
                </a:cubicBezTo>
                <a:cubicBezTo>
                  <a:pt x="1112748" y="3061033"/>
                  <a:pt x="1224733" y="3138226"/>
                  <a:pt x="1334661" y="3218174"/>
                </a:cubicBezTo>
                <a:lnTo>
                  <a:pt x="1499553" y="3338095"/>
                </a:lnTo>
                <a:cubicBezTo>
                  <a:pt x="1549185" y="3373546"/>
                  <a:pt x="1599625" y="3407853"/>
                  <a:pt x="1649454" y="3443026"/>
                </a:cubicBezTo>
                <a:cubicBezTo>
                  <a:pt x="1684570" y="3467814"/>
                  <a:pt x="1723992" y="3487583"/>
                  <a:pt x="1754386" y="3517977"/>
                </a:cubicBezTo>
                <a:cubicBezTo>
                  <a:pt x="1905521" y="3669114"/>
                  <a:pt x="1714679" y="3482684"/>
                  <a:pt x="1889297" y="3637899"/>
                </a:cubicBezTo>
                <a:cubicBezTo>
                  <a:pt x="2007262" y="3742756"/>
                  <a:pt x="1919777" y="3708187"/>
                  <a:pt x="2129140" y="3847761"/>
                </a:cubicBezTo>
                <a:cubicBezTo>
                  <a:pt x="2324289" y="3977859"/>
                  <a:pt x="2129520" y="3839521"/>
                  <a:pt x="2279041" y="3967682"/>
                </a:cubicBezTo>
                <a:cubicBezTo>
                  <a:pt x="2425126" y="4092898"/>
                  <a:pt x="2213049" y="3886696"/>
                  <a:pt x="2368982" y="4042633"/>
                </a:cubicBezTo>
                <a:cubicBezTo>
                  <a:pt x="2396334" y="3960581"/>
                  <a:pt x="2391296" y="3996633"/>
                  <a:pt x="2368982" y="3862751"/>
                </a:cubicBezTo>
                <a:cubicBezTo>
                  <a:pt x="2366384" y="3847165"/>
                  <a:pt x="2361832" y="3831499"/>
                  <a:pt x="2353992" y="3817780"/>
                </a:cubicBezTo>
                <a:cubicBezTo>
                  <a:pt x="2341597" y="3796088"/>
                  <a:pt x="2324012" y="3777807"/>
                  <a:pt x="2309022" y="3757820"/>
                </a:cubicBezTo>
                <a:cubicBezTo>
                  <a:pt x="2314019" y="3732836"/>
                  <a:pt x="2311371" y="3704991"/>
                  <a:pt x="2324012" y="3682869"/>
                </a:cubicBezTo>
                <a:cubicBezTo>
                  <a:pt x="2338484" y="3657542"/>
                  <a:pt x="2390171" y="3646817"/>
                  <a:pt x="2413953" y="3637899"/>
                </a:cubicBezTo>
                <a:cubicBezTo>
                  <a:pt x="2580827" y="3575321"/>
                  <a:pt x="2389878" y="3640926"/>
                  <a:pt x="2578845" y="3577938"/>
                </a:cubicBezTo>
                <a:cubicBezTo>
                  <a:pt x="2608825" y="3557951"/>
                  <a:pt x="2642125" y="3542215"/>
                  <a:pt x="2668786" y="3517977"/>
                </a:cubicBezTo>
                <a:cubicBezTo>
                  <a:pt x="2697662" y="3491726"/>
                  <a:pt x="2721627" y="3460195"/>
                  <a:pt x="2743736" y="3428036"/>
                </a:cubicBezTo>
                <a:cubicBezTo>
                  <a:pt x="2812754" y="3327646"/>
                  <a:pt x="2841301" y="3262888"/>
                  <a:pt x="2893638" y="3158213"/>
                </a:cubicBezTo>
                <a:cubicBezTo>
                  <a:pt x="2911751" y="3067647"/>
                  <a:pt x="2945566" y="2980736"/>
                  <a:pt x="2908628" y="2888390"/>
                </a:cubicBezTo>
                <a:cubicBezTo>
                  <a:pt x="2901937" y="2871663"/>
                  <a:pt x="2880016" y="2865960"/>
                  <a:pt x="2863658" y="2858410"/>
                </a:cubicBezTo>
                <a:cubicBezTo>
                  <a:pt x="2814795" y="2835858"/>
                  <a:pt x="2763723" y="2818436"/>
                  <a:pt x="2713756" y="2798449"/>
                </a:cubicBezTo>
                <a:cubicBezTo>
                  <a:pt x="2688772" y="2788456"/>
                  <a:pt x="2661879" y="2782313"/>
                  <a:pt x="2638805" y="2768469"/>
                </a:cubicBezTo>
                <a:cubicBezTo>
                  <a:pt x="2548405" y="2714230"/>
                  <a:pt x="2588096" y="2739661"/>
                  <a:pt x="2518884" y="2693518"/>
                </a:cubicBezTo>
                <a:cubicBezTo>
                  <a:pt x="2528877" y="2663538"/>
                  <a:pt x="2552784" y="2634935"/>
                  <a:pt x="2548864" y="2603577"/>
                </a:cubicBezTo>
                <a:cubicBezTo>
                  <a:pt x="2533738" y="2482565"/>
                  <a:pt x="2545891" y="2471700"/>
                  <a:pt x="2473914" y="2363735"/>
                </a:cubicBezTo>
                <a:lnTo>
                  <a:pt x="2413953" y="2273794"/>
                </a:lnTo>
                <a:cubicBezTo>
                  <a:pt x="2408956" y="2258804"/>
                  <a:pt x="2407093" y="2242372"/>
                  <a:pt x="2398963" y="2228823"/>
                </a:cubicBezTo>
                <a:cubicBezTo>
                  <a:pt x="2391692" y="2216704"/>
                  <a:pt x="2370066" y="2212934"/>
                  <a:pt x="2368982" y="2198843"/>
                </a:cubicBezTo>
                <a:cubicBezTo>
                  <a:pt x="2364749" y="2143815"/>
                  <a:pt x="2368400" y="2086899"/>
                  <a:pt x="2383973" y="2033951"/>
                </a:cubicBezTo>
                <a:cubicBezTo>
                  <a:pt x="2410495" y="1943775"/>
                  <a:pt x="2435668" y="1956619"/>
                  <a:pt x="2488904" y="1914030"/>
                </a:cubicBezTo>
                <a:cubicBezTo>
                  <a:pt x="2499940" y="1905201"/>
                  <a:pt x="2508891" y="1894043"/>
                  <a:pt x="2518884" y="1884049"/>
                </a:cubicBezTo>
                <a:cubicBezTo>
                  <a:pt x="2523881" y="1779118"/>
                  <a:pt x="2516604" y="1672877"/>
                  <a:pt x="2533874" y="1569256"/>
                </a:cubicBezTo>
                <a:cubicBezTo>
                  <a:pt x="2537359" y="1548345"/>
                  <a:pt x="2568327" y="1542691"/>
                  <a:pt x="2578845" y="1524285"/>
                </a:cubicBezTo>
                <a:cubicBezTo>
                  <a:pt x="2589066" y="1506398"/>
                  <a:pt x="2585720" y="1483261"/>
                  <a:pt x="2593835" y="1464325"/>
                </a:cubicBezTo>
                <a:cubicBezTo>
                  <a:pt x="2600932" y="1447766"/>
                  <a:pt x="2615758" y="1435468"/>
                  <a:pt x="2623815" y="1419354"/>
                </a:cubicBezTo>
                <a:cubicBezTo>
                  <a:pt x="2634568" y="1397848"/>
                  <a:pt x="2648992" y="1333636"/>
                  <a:pt x="2653795" y="1314423"/>
                </a:cubicBezTo>
                <a:cubicBezTo>
                  <a:pt x="2658792" y="1269453"/>
                  <a:pt x="2664866" y="1224589"/>
                  <a:pt x="2668786" y="1179512"/>
                </a:cubicBezTo>
                <a:cubicBezTo>
                  <a:pt x="2696308" y="863012"/>
                  <a:pt x="2670026" y="1079033"/>
                  <a:pt x="2698766" y="834738"/>
                </a:cubicBezTo>
                <a:cubicBezTo>
                  <a:pt x="2703473" y="794729"/>
                  <a:pt x="2706332" y="754412"/>
                  <a:pt x="2713756" y="714817"/>
                </a:cubicBezTo>
                <a:cubicBezTo>
                  <a:pt x="2721349" y="674319"/>
                  <a:pt x="2735655" y="635299"/>
                  <a:pt x="2743736" y="594895"/>
                </a:cubicBezTo>
                <a:cubicBezTo>
                  <a:pt x="2769007" y="468544"/>
                  <a:pt x="2742160" y="568595"/>
                  <a:pt x="2788707" y="459984"/>
                </a:cubicBezTo>
                <a:cubicBezTo>
                  <a:pt x="2794931" y="445460"/>
                  <a:pt x="2796131" y="428885"/>
                  <a:pt x="2803697" y="415013"/>
                </a:cubicBezTo>
                <a:cubicBezTo>
                  <a:pt x="2826270" y="373630"/>
                  <a:pt x="2878648" y="295092"/>
                  <a:pt x="2878648" y="295092"/>
                </a:cubicBezTo>
                <a:cubicBezTo>
                  <a:pt x="2918872" y="174419"/>
                  <a:pt x="2932057" y="229671"/>
                  <a:pt x="2848668" y="160180"/>
                </a:cubicBezTo>
                <a:cubicBezTo>
                  <a:pt x="2837811" y="151132"/>
                  <a:pt x="2830958" y="137212"/>
                  <a:pt x="2818687" y="130200"/>
                </a:cubicBezTo>
                <a:cubicBezTo>
                  <a:pt x="2795324" y="116850"/>
                  <a:pt x="2769024" y="109416"/>
                  <a:pt x="2743736" y="100220"/>
                </a:cubicBezTo>
                <a:cubicBezTo>
                  <a:pt x="2714037" y="89420"/>
                  <a:pt x="2653795" y="70240"/>
                  <a:pt x="2653795" y="70240"/>
                </a:cubicBezTo>
                <a:cubicBezTo>
                  <a:pt x="2643802" y="55250"/>
                  <a:pt x="2641402" y="29177"/>
                  <a:pt x="2623815" y="25269"/>
                </a:cubicBezTo>
                <a:cubicBezTo>
                  <a:pt x="2451491" y="-13026"/>
                  <a:pt x="2439031" y="-3485"/>
                  <a:pt x="2324012" y="25269"/>
                </a:cubicBezTo>
                <a:cubicBezTo>
                  <a:pt x="2289035" y="20272"/>
                  <a:pt x="2254413" y="10279"/>
                  <a:pt x="2219081" y="10279"/>
                </a:cubicBezTo>
                <a:cubicBezTo>
                  <a:pt x="2162884" y="10279"/>
                  <a:pt x="2058014" y="24313"/>
                  <a:pt x="1994228" y="40259"/>
                </a:cubicBezTo>
                <a:cubicBezTo>
                  <a:pt x="1978899" y="44091"/>
                  <a:pt x="1964248" y="50252"/>
                  <a:pt x="1949258" y="55249"/>
                </a:cubicBezTo>
                <a:cubicBezTo>
                  <a:pt x="1877992" y="102760"/>
                  <a:pt x="1921379" y="79533"/>
                  <a:pt x="1814346" y="115210"/>
                </a:cubicBezTo>
                <a:lnTo>
                  <a:pt x="1769376" y="130200"/>
                </a:lnTo>
                <a:cubicBezTo>
                  <a:pt x="1719665" y="146770"/>
                  <a:pt x="1694425" y="152685"/>
                  <a:pt x="1664445" y="160180"/>
                </a:cubicBez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 rot="21027162">
            <a:off x="5756859" y="1931172"/>
            <a:ext cx="1237723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Fog of War</a:t>
            </a:r>
          </a:p>
        </p:txBody>
      </p:sp>
      <p:sp>
        <p:nvSpPr>
          <p:cNvPr id="39" name="Rounded Rectangle 38"/>
          <p:cNvSpPr/>
          <p:nvPr/>
        </p:nvSpPr>
        <p:spPr>
          <a:xfrm rot="798833">
            <a:off x="6463893" y="2878047"/>
            <a:ext cx="1237723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Friction</a:t>
            </a:r>
          </a:p>
        </p:txBody>
      </p:sp>
      <p:sp>
        <p:nvSpPr>
          <p:cNvPr id="40" name="Rounded Rectangle 39"/>
          <p:cNvSpPr/>
          <p:nvPr/>
        </p:nvSpPr>
        <p:spPr>
          <a:xfrm rot="935851">
            <a:off x="4941627" y="3340115"/>
            <a:ext cx="1687572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Nonlinearity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5330074" y="3830150"/>
            <a:ext cx="1382449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Advantages</a:t>
            </a:r>
            <a:endParaRPr lang="en-US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 rot="918839">
            <a:off x="6191831" y="4588513"/>
            <a:ext cx="1420227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Operational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Context</a:t>
            </a:r>
          </a:p>
        </p:txBody>
      </p:sp>
      <p:sp>
        <p:nvSpPr>
          <p:cNvPr id="43" name="Rounded Rectangle 42"/>
          <p:cNvSpPr/>
          <p:nvPr/>
        </p:nvSpPr>
        <p:spPr>
          <a:xfrm rot="3455013">
            <a:off x="6615816" y="2257564"/>
            <a:ext cx="1329751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Intangibles</a:t>
            </a:r>
            <a:endParaRPr lang="en-US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 rot="1562701">
            <a:off x="6041136" y="3354168"/>
            <a:ext cx="1346662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Population</a:t>
            </a:r>
          </a:p>
        </p:txBody>
      </p:sp>
      <p:sp>
        <p:nvSpPr>
          <p:cNvPr id="45" name="Rounded Rectangle 44"/>
          <p:cNvSpPr/>
          <p:nvPr/>
        </p:nvSpPr>
        <p:spPr>
          <a:xfrm rot="20815116">
            <a:off x="5896914" y="2406448"/>
            <a:ext cx="1033851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Culture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713220" y="176406"/>
            <a:ext cx="7045377" cy="734517"/>
          </a:xfrm>
          <a:prstGeom prst="rect">
            <a:avLst/>
          </a:prstGeom>
          <a:noFill/>
        </p:spPr>
        <p:txBody>
          <a:bodyPr wrap="none" rtlCol="0">
            <a:prstTxWarp prst="textCascadeDown">
              <a:avLst/>
            </a:prstTxWarp>
            <a:spAutoFit/>
          </a:bodyPr>
          <a:lstStyle/>
          <a:p>
            <a:pPr algn="ctr"/>
            <a:r>
              <a:rPr lang="en-US" sz="3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The Collision of “Wills”</a:t>
            </a:r>
          </a:p>
        </p:txBody>
      </p:sp>
      <p:sp>
        <p:nvSpPr>
          <p:cNvPr id="50" name="Rounded Rectangle 49"/>
          <p:cNvSpPr/>
          <p:nvPr/>
        </p:nvSpPr>
        <p:spPr>
          <a:xfrm rot="19454114">
            <a:off x="4720028" y="2429428"/>
            <a:ext cx="1435361" cy="44800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Leadership</a:t>
            </a:r>
            <a:endParaRPr lang="en-US" b="1" dirty="0">
              <a:solidFill>
                <a:srgbClr val="FFFF0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3" name="Freeform 52"/>
          <p:cNvSpPr/>
          <p:nvPr/>
        </p:nvSpPr>
        <p:spPr>
          <a:xfrm>
            <a:off x="798545" y="4437090"/>
            <a:ext cx="3308760" cy="1176368"/>
          </a:xfrm>
          <a:custGeom>
            <a:avLst/>
            <a:gdLst>
              <a:gd name="connsiteX0" fmla="*/ 3173849 w 3173849"/>
              <a:gd name="connsiteY0" fmla="*/ 449704 h 1176368"/>
              <a:gd name="connsiteX1" fmla="*/ 1749783 w 3173849"/>
              <a:gd name="connsiteY1" fmla="*/ 1124262 h 1176368"/>
              <a:gd name="connsiteX2" fmla="*/ 190806 w 3173849"/>
              <a:gd name="connsiteY2" fmla="*/ 1004341 h 1176368"/>
              <a:gd name="connsiteX3" fmla="*/ 25914 w 3173849"/>
              <a:gd name="connsiteY3" fmla="*/ 0 h 117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849" h="1176368">
                <a:moveTo>
                  <a:pt x="3173849" y="449704"/>
                </a:moveTo>
                <a:cubicBezTo>
                  <a:pt x="2710403" y="740763"/>
                  <a:pt x="2246957" y="1031823"/>
                  <a:pt x="1749783" y="1124262"/>
                </a:cubicBezTo>
                <a:cubicBezTo>
                  <a:pt x="1252609" y="1216702"/>
                  <a:pt x="478117" y="1191718"/>
                  <a:pt x="190806" y="1004341"/>
                </a:cubicBezTo>
                <a:cubicBezTo>
                  <a:pt x="-96505" y="816964"/>
                  <a:pt x="25914" y="0"/>
                  <a:pt x="25914" y="0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H="1" flipV="1">
            <a:off x="2368447" y="4542022"/>
            <a:ext cx="14991" cy="10043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21226823">
            <a:off x="1543780" y="5602527"/>
            <a:ext cx="1719009" cy="369332"/>
          </a:xfrm>
          <a:prstGeom prst="rect">
            <a:avLst/>
          </a:prstGeom>
          <a:noFill/>
        </p:spPr>
        <p:txBody>
          <a:bodyPr wrap="none" rtlCol="0">
            <a:prstTxWarp prst="textFadeLeft">
              <a:avLst/>
            </a:prstTxWarp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Feedback</a:t>
            </a:r>
          </a:p>
        </p:txBody>
      </p:sp>
      <p:sp>
        <p:nvSpPr>
          <p:cNvPr id="60" name="Freeform 59"/>
          <p:cNvSpPr/>
          <p:nvPr/>
        </p:nvSpPr>
        <p:spPr>
          <a:xfrm rot="20619198">
            <a:off x="8371743" y="4290238"/>
            <a:ext cx="2929034" cy="1176368"/>
          </a:xfrm>
          <a:custGeom>
            <a:avLst/>
            <a:gdLst>
              <a:gd name="connsiteX0" fmla="*/ 3173849 w 3173849"/>
              <a:gd name="connsiteY0" fmla="*/ 449704 h 1176368"/>
              <a:gd name="connsiteX1" fmla="*/ 1749783 w 3173849"/>
              <a:gd name="connsiteY1" fmla="*/ 1124262 h 1176368"/>
              <a:gd name="connsiteX2" fmla="*/ 190806 w 3173849"/>
              <a:gd name="connsiteY2" fmla="*/ 1004341 h 1176368"/>
              <a:gd name="connsiteX3" fmla="*/ 25914 w 3173849"/>
              <a:gd name="connsiteY3" fmla="*/ 0 h 1176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73849" h="1176368">
                <a:moveTo>
                  <a:pt x="3173849" y="449704"/>
                </a:moveTo>
                <a:cubicBezTo>
                  <a:pt x="2710403" y="740763"/>
                  <a:pt x="2246957" y="1031823"/>
                  <a:pt x="1749783" y="1124262"/>
                </a:cubicBezTo>
                <a:cubicBezTo>
                  <a:pt x="1252609" y="1216702"/>
                  <a:pt x="478117" y="1191718"/>
                  <a:pt x="190806" y="1004341"/>
                </a:cubicBezTo>
                <a:cubicBezTo>
                  <a:pt x="-96505" y="816964"/>
                  <a:pt x="25914" y="0"/>
                  <a:pt x="25914" y="0"/>
                </a:cubicBezTo>
              </a:path>
            </a:pathLst>
          </a:custGeom>
          <a:noFill/>
          <a:ln>
            <a:solidFill>
              <a:srgbClr val="0432FF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32FF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 rot="425109" flipH="1" flipV="1">
            <a:off x="9726914" y="4364064"/>
            <a:ext cx="413139" cy="915555"/>
          </a:xfrm>
          <a:prstGeom prst="straightConnector1">
            <a:avLst/>
          </a:prstGeom>
          <a:ln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 rot="20246021">
            <a:off x="9114237" y="5428974"/>
            <a:ext cx="15217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r>
              <a:rPr lang="en-US" b="1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Feedback</a:t>
            </a:r>
          </a:p>
        </p:txBody>
      </p:sp>
      <p:sp>
        <p:nvSpPr>
          <p:cNvPr id="66" name="Oval 65"/>
          <p:cNvSpPr/>
          <p:nvPr/>
        </p:nvSpPr>
        <p:spPr>
          <a:xfrm>
            <a:off x="218227" y="1374316"/>
            <a:ext cx="6460760" cy="4976734"/>
          </a:xfrm>
          <a:prstGeom prst="ellipse">
            <a:avLst/>
          </a:prstGeom>
          <a:solidFill>
            <a:srgbClr val="0432FF">
              <a:alpha val="14000"/>
            </a:srgb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Oval 66"/>
          <p:cNvSpPr/>
          <p:nvPr/>
        </p:nvSpPr>
        <p:spPr>
          <a:xfrm>
            <a:off x="5791199" y="1400496"/>
            <a:ext cx="6400801" cy="4976734"/>
          </a:xfrm>
          <a:prstGeom prst="ellipse">
            <a:avLst/>
          </a:prstGeom>
          <a:solidFill>
            <a:srgbClr val="FF0000">
              <a:alpha val="18000"/>
            </a:srgbClr>
          </a:solidFill>
          <a:ln>
            <a:solidFill>
              <a:schemeClr val="accent1">
                <a:shade val="50000"/>
                <a:alpha val="3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630208" y="1723869"/>
            <a:ext cx="1659430" cy="954107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Friendly</a:t>
            </a:r>
          </a:p>
          <a:p>
            <a:pPr algn="ctr"/>
            <a:r>
              <a:rPr lang="en-US" sz="2800" b="1" dirty="0">
                <a:solidFill>
                  <a:srgbClr val="0432FF"/>
                </a:solidFill>
                <a:latin typeface="Times New Roman" charset="0"/>
                <a:ea typeface="Times New Roman" charset="0"/>
                <a:cs typeface="Times New Roman" charset="0"/>
              </a:rPr>
              <a:t>Objectives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149086" y="1816308"/>
            <a:ext cx="1659430" cy="954107"/>
          </a:xfrm>
          <a:prstGeom prst="rect">
            <a:avLst/>
          </a:prstGeom>
          <a:noFill/>
        </p:spPr>
        <p:txBody>
          <a:bodyPr wrap="none" rtlCol="0">
            <a:prstTxWarp prst="textFadeLeft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Adversary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charset="0"/>
                <a:ea typeface="Times New Roman" charset="0"/>
                <a:cs typeface="Times New Roman" charset="0"/>
              </a:rPr>
              <a:t>Objectives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3603424" y="5783047"/>
            <a:ext cx="4872424" cy="890468"/>
          </a:xfrm>
          <a:prstGeom prst="rect">
            <a:avLst/>
          </a:prstGeom>
          <a:noFill/>
        </p:spPr>
        <p:txBody>
          <a:bodyPr wrap="none" rtlCol="0">
            <a:prstTxWarp prst="textFadeRight">
              <a:avLst/>
            </a:prstTxWarp>
            <a:spAutoFit/>
          </a:bodyPr>
          <a:lstStyle/>
          <a:p>
            <a:r>
              <a:rPr lang="en-US" sz="3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Holistic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en-US" sz="3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Thinking</a:t>
            </a:r>
            <a:r>
              <a:rPr lang="en-US" sz="2400" dirty="0">
                <a:solidFill>
                  <a:prstClr val="black"/>
                </a:solidFill>
              </a:rPr>
              <a:t>—</a:t>
            </a:r>
            <a:r>
              <a:rPr lang="en-US" sz="3600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Essential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5105068" y="2904864"/>
            <a:ext cx="1640505" cy="4480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Disadvantages</a:t>
            </a:r>
          </a:p>
        </p:txBody>
      </p:sp>
      <p:sp>
        <p:nvSpPr>
          <p:cNvPr id="73" name="Rounded Rectangle 72"/>
          <p:cNvSpPr/>
          <p:nvPr/>
        </p:nvSpPr>
        <p:spPr>
          <a:xfrm rot="2027355">
            <a:off x="6500034" y="4037434"/>
            <a:ext cx="1087697" cy="4480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Times New Roman" charset="0"/>
                <a:ea typeface="Times New Roman" charset="0"/>
                <a:cs typeface="Times New Roman" charset="0"/>
              </a:rPr>
              <a:t>Social Media</a:t>
            </a:r>
          </a:p>
        </p:txBody>
      </p:sp>
      <p:sp>
        <p:nvSpPr>
          <p:cNvPr id="47" name="Rounded Rectangle 46"/>
          <p:cNvSpPr/>
          <p:nvPr/>
        </p:nvSpPr>
        <p:spPr>
          <a:xfrm rot="20029508">
            <a:off x="1036694" y="1474517"/>
            <a:ext cx="1237723" cy="448005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Resolve</a:t>
            </a:r>
            <a:endParaRPr lang="en-US" sz="1600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 rot="1433401">
            <a:off x="10365450" y="1407187"/>
            <a:ext cx="1357201" cy="414713"/>
          </a:xfrm>
          <a:prstGeom prst="roundRect">
            <a:avLst/>
          </a:prstGeom>
          <a:solidFill>
            <a:srgbClr val="0432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Resolve</a:t>
            </a:r>
            <a:endParaRPr lang="en-US" b="1" dirty="0">
              <a:solidFill>
                <a:prstClr val="white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884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" y="254000"/>
            <a:ext cx="12192000" cy="5842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Six Premises in My Book About “Will”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901700"/>
            <a:ext cx="11532870" cy="5544820"/>
          </a:xfrm>
          <a:ln w="28575">
            <a:solidFill>
              <a:srgbClr val="0432FF"/>
            </a:solidFill>
          </a:ln>
        </p:spPr>
        <p:txBody>
          <a:bodyPr>
            <a:normAutofit fontScale="85000" lnSpcReduction="20000"/>
          </a:bodyPr>
          <a:lstStyle/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Decision makers must grasp ‘will’s’ intricacies; then use the insights to win.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mportance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of ‘will’ is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self-evident–it is the central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idea of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conflict.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‘Will’—is difficult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to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master; put 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into use; 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or to think about—requires different thinking, identified in this book, the book of “will.” 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To win, one must understand/employ “will’s” thought model: 1</a:t>
            </a:r>
            <a:r>
              <a:rPr lang="en-US" b="1" dirty="0">
                <a:latin typeface="Times New Roman" charset="0"/>
                <a:ea typeface="Times New Roman" charset="0"/>
                <a:cs typeface="Times New Roman" charset="0"/>
              </a:rPr>
              <a:t>) life-force, 2) purpose, 3) capabilities, 4) strength of motive, 5) advantage, 6) disadvantage, 7) determination, 8) perseverance, 9) passion, 10) sacrifice, 11) imposition, 12) action, 13) assessment, and 14) adaptation.</a:t>
            </a: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Duality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 and 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Ride the Wild Pendulum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—co-evolution, adaptation, strong desire to win; extensive wargaming about the adversary’s wargaming a must to succeed.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Players in this act upon the stage of conflict recognize importance and pervasiveness of </a:t>
            </a:r>
            <a:r>
              <a:rPr lang="en-US" b="1" i="1" dirty="0" smtClean="0">
                <a:latin typeface="Times New Roman" charset="0"/>
                <a:ea typeface="Times New Roman" charset="0"/>
                <a:cs typeface="Times New Roman" charset="0"/>
              </a:rPr>
              <a:t>connectedness</a:t>
            </a:r>
            <a:r>
              <a:rPr lang="en-US" b="1" dirty="0" smtClean="0">
                <a:latin typeface="Times New Roman" charset="0"/>
                <a:ea typeface="Times New Roman" charset="0"/>
                <a:cs typeface="Times New Roman" charset="0"/>
              </a:rPr>
              <a:t>—in order to comprehend “will’s” impositions.</a:t>
            </a:r>
            <a:endParaRPr 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Footer Placeholder 4"/>
          <p:cNvSpPr txBox="1">
            <a:spLocks noGrp="1"/>
          </p:cNvSpPr>
          <p:nvPr/>
        </p:nvSpPr>
        <p:spPr bwMode="auto">
          <a:xfrm>
            <a:off x="6026818" y="6572250"/>
            <a:ext cx="1673469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500" dirty="0">
                <a:solidFill>
                  <a:prstClr val="black"/>
                </a:solidFill>
              </a:rPr>
              <a:t>Proprietary Information and Private Property.</a:t>
            </a:r>
          </a:p>
          <a:p>
            <a:r>
              <a:rPr lang="en-US" sz="500" dirty="0">
                <a:solidFill>
                  <a:prstClr val="black"/>
                </a:solidFill>
              </a:rPr>
              <a:t>Property of Wayne Michael Hall.  All Rights Reserved.</a:t>
            </a:r>
          </a:p>
          <a:p>
            <a:r>
              <a:rPr lang="en-US" sz="500" dirty="0">
                <a:solidFill>
                  <a:prstClr val="black"/>
                </a:solidFill>
              </a:rPr>
              <a:t>Copyright 2007, Wayne Michael Hall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0E69D-98F1-D740-8445-D45C52376E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565D7-2DFA-E544-83A5-77D602633B8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1/10/18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92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001682" y="6273224"/>
            <a:ext cx="12027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800" dirty="0">
                <a:solidFill>
                  <a:srgbClr val="FFFFFF"/>
                </a:solidFill>
                <a:latin typeface="Calibri"/>
              </a:rPr>
              <a:t>iDruz Asyad</a:t>
            </a:r>
          </a:p>
          <a:p>
            <a:pPr defTabSz="457200"/>
            <a:r>
              <a:rPr lang="en-US" sz="800" dirty="0">
                <a:solidFill>
                  <a:srgbClr val="FFFFFF"/>
                </a:solidFill>
                <a:latin typeface="Calibri"/>
              </a:rPr>
              <a:t>Mr. Who</a:t>
            </a:r>
          </a:p>
          <a:p>
            <a:pPr defTabSz="457200"/>
            <a:r>
              <a:rPr lang="en-US" sz="800" dirty="0">
                <a:solidFill>
                  <a:srgbClr val="FFFFFF"/>
                </a:solidFill>
                <a:latin typeface="Calibri"/>
              </a:rPr>
              <a:t>500Pix.com_1601223</a:t>
            </a:r>
          </a:p>
          <a:p>
            <a:pPr defTabSz="457200"/>
            <a:r>
              <a:rPr lang="en-US" sz="800" dirty="0">
                <a:solidFill>
                  <a:srgbClr val="FFFFFF"/>
                </a:solidFill>
                <a:latin typeface="Calibri"/>
              </a:rPr>
              <a:t>Purchased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527435" y="6386330"/>
            <a:ext cx="482784" cy="365125"/>
          </a:xfrm>
        </p:spPr>
        <p:txBody>
          <a:bodyPr/>
          <a:lstStyle/>
          <a:p>
            <a:fld id="{CCB0353B-7426-DD4C-9C21-870F0D3DD45E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itle 5"/>
          <p:cNvSpPr txBox="1">
            <a:spLocks/>
          </p:cNvSpPr>
          <p:nvPr/>
        </p:nvSpPr>
        <p:spPr bwMode="auto">
          <a:xfrm>
            <a:off x="1676400" y="33867"/>
            <a:ext cx="8763000" cy="728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 i="0" kern="120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mic Sans MS" pitchFamily="66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mic Sans MS" pitchFamily="66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mic Sans MS" pitchFamily="66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Comic Sans MS" pitchFamily="66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sz="4200" dirty="0" smtClean="0">
                <a:solidFill>
                  <a:prstClr val="white"/>
                </a:solidFill>
              </a:rPr>
              <a:t>Adversary Strategy Thought Model</a:t>
            </a:r>
            <a:endParaRPr lang="en-US" sz="4200" dirty="0">
              <a:solidFill>
                <a:prstClr val="white"/>
              </a:solidFill>
            </a:endParaRPr>
          </a:p>
        </p:txBody>
      </p:sp>
      <p:sp>
        <p:nvSpPr>
          <p:cNvPr id="10" name="Content Placeholder 6"/>
          <p:cNvSpPr txBox="1">
            <a:spLocks/>
          </p:cNvSpPr>
          <p:nvPr/>
        </p:nvSpPr>
        <p:spPr>
          <a:xfrm>
            <a:off x="318052" y="838200"/>
            <a:ext cx="5777948" cy="5120640"/>
          </a:xfrm>
          <a:prstGeom prst="rect">
            <a:avLst/>
          </a:prstGeom>
          <a:ln>
            <a:solidFill>
              <a:srgbClr val="0432FF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4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q"/>
              <a:defRPr sz="18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Strategic Aim </a:t>
            </a:r>
            <a:r>
              <a:rPr lang="mr-IN" sz="2600" dirty="0" smtClean="0">
                <a:solidFill>
                  <a:prstClr val="white"/>
                </a:solidFill>
              </a:rPr>
              <a:t>–</a:t>
            </a:r>
            <a:r>
              <a:rPr lang="en-US" sz="2600" dirty="0" smtClean="0">
                <a:solidFill>
                  <a:prstClr val="white"/>
                </a:solidFill>
              </a:rPr>
              <a:t> Pressure Points, Decisive Points, Centers of Gravity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Goals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Objectives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Constraints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Resources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Strategies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Tactics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600" dirty="0" smtClean="0">
                <a:solidFill>
                  <a:prstClr val="white"/>
                </a:solidFill>
              </a:rPr>
              <a:t>Will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500" dirty="0">
              <a:solidFill>
                <a:prstClr val="white"/>
              </a:solidFill>
            </a:endParaRPr>
          </a:p>
        </p:txBody>
      </p:sp>
      <p:sp>
        <p:nvSpPr>
          <p:cNvPr id="11" name="Content Placeholder 7"/>
          <p:cNvSpPr txBox="1">
            <a:spLocks/>
          </p:cNvSpPr>
          <p:nvPr/>
        </p:nvSpPr>
        <p:spPr>
          <a:xfrm>
            <a:off x="6096000" y="838200"/>
            <a:ext cx="5764696" cy="5120640"/>
          </a:xfrm>
          <a:prstGeom prst="rect">
            <a:avLst/>
          </a:prstGeom>
          <a:ln>
            <a:solidFill>
              <a:srgbClr val="0432FF"/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charset="0"/>
              <a:buChar char="o"/>
              <a:defRPr sz="24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§"/>
              <a:defRPr sz="20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charset="2"/>
              <a:buChar char="q"/>
              <a:defRPr sz="18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b="1" i="0" kern="12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 smtClean="0">
                <a:solidFill>
                  <a:prstClr val="white"/>
                </a:solidFill>
              </a:rPr>
              <a:t>Co-evolution and Adaptation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>
                <a:solidFill>
                  <a:prstClr val="white"/>
                </a:solidFill>
              </a:rPr>
              <a:t>Duality &amp; </a:t>
            </a:r>
            <a:r>
              <a:rPr lang="en-US" sz="2600" dirty="0" smtClean="0">
                <a:solidFill>
                  <a:prstClr val="white"/>
                </a:solidFill>
              </a:rPr>
              <a:t>pendulum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 smtClean="0">
                <a:solidFill>
                  <a:prstClr val="white"/>
                </a:solidFill>
              </a:rPr>
              <a:t>Adversary Wargaming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 smtClean="0">
                <a:solidFill>
                  <a:prstClr val="white"/>
                </a:solidFill>
              </a:rPr>
              <a:t>13 Element Sub-thought Model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 smtClean="0">
                <a:solidFill>
                  <a:prstClr val="white"/>
                </a:solidFill>
              </a:rPr>
              <a:t>Observed/observer Relationship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 smtClean="0">
                <a:solidFill>
                  <a:prstClr val="white"/>
                </a:solidFill>
              </a:rPr>
              <a:t>Advantages &amp; disadvantages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 smtClean="0">
                <a:solidFill>
                  <a:prstClr val="white"/>
                </a:solidFill>
              </a:rPr>
              <a:t>Logic and Bias Errors; Enemies of Thinking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9"/>
            </a:pPr>
            <a:r>
              <a:rPr lang="en-US" sz="2600" dirty="0" smtClean="0">
                <a:solidFill>
                  <a:prstClr val="white"/>
                </a:solidFill>
              </a:rPr>
              <a:t>Inner circle of Decision-making</a:t>
            </a:r>
          </a:p>
        </p:txBody>
      </p:sp>
      <p:sp>
        <p:nvSpPr>
          <p:cNvPr id="12" name="Footer Placeholder 4"/>
          <p:cNvSpPr txBox="1">
            <a:spLocks noGrp="1"/>
          </p:cNvSpPr>
          <p:nvPr/>
        </p:nvSpPr>
        <p:spPr bwMode="auto">
          <a:xfrm>
            <a:off x="5066186" y="6341872"/>
            <a:ext cx="2667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Proprietary Information and Private Property.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Property of Wayne Michael Hall.  All Rights Reserved.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700" b="1" dirty="0">
                <a:solidFill>
                  <a:prstClr val="white"/>
                </a:solidFill>
                <a:latin typeface="Times New Roman" charset="0"/>
                <a:ea typeface="Times New Roman" charset="0"/>
                <a:cs typeface="Times New Roman" charset="0"/>
              </a:rPr>
              <a:t>Copyright 2007, Wayne Michael Hall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D436-F8A7-6243-A606-CBA7C8D9BC4A}" type="datetime1">
              <a:rPr lang="en-US" smtClean="0">
                <a:solidFill>
                  <a:schemeClr val="bg1"/>
                </a:solidFill>
              </a:rPr>
              <a:t>1/10/18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7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Mik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Hall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Hall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18339</TotalTime>
  <Words>2029</Words>
  <Application>Microsoft Macintosh PowerPoint</Application>
  <PresentationFormat>Custom</PresentationFormat>
  <Paragraphs>318</Paragraphs>
  <Slides>17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1_Office Theme</vt:lpstr>
      <vt:lpstr>3_Office Theme</vt:lpstr>
      <vt:lpstr>2_Office Theme</vt:lpstr>
      <vt:lpstr>4_Office Theme</vt:lpstr>
      <vt:lpstr>3_Mike Theme</vt:lpstr>
      <vt:lpstr>Hall 1</vt:lpstr>
      <vt:lpstr>1_Hall 1</vt:lpstr>
      <vt:lpstr>5_Office Theme</vt:lpstr>
      <vt:lpstr>6_Office Theme</vt:lpstr>
      <vt:lpstr>PowerPoint Presentation</vt:lpstr>
      <vt:lpstr> “Will”—A Rudimentary View</vt:lpstr>
      <vt:lpstr>Why Must I Must Care About “Will”?</vt:lpstr>
      <vt:lpstr> “Will”—What Does It Mean?</vt:lpstr>
      <vt:lpstr> “Will”—More Clarity</vt:lpstr>
      <vt:lpstr>PowerPoint Presentation</vt:lpstr>
      <vt:lpstr>PowerPoint Presentation</vt:lpstr>
      <vt:lpstr>Six Premises in My Book About “Will”</vt:lpstr>
      <vt:lpstr>PowerPoint Presentation</vt:lpstr>
      <vt:lpstr>PowerPoint Presentation</vt:lpstr>
      <vt:lpstr>The Book’s 22 Central Ideas</vt:lpstr>
      <vt:lpstr>Central Ideas</vt:lpstr>
      <vt:lpstr>22 Central Ideas—cont.</vt:lpstr>
      <vt:lpstr>PowerPoint Presentation</vt:lpstr>
      <vt:lpstr>What Can Decision-makers Do?</vt:lpstr>
      <vt:lpstr>Decision-makers …</vt:lpstr>
      <vt:lpstr>Decision-makers 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Wayne Michael Hall</dc:creator>
  <cp:lastModifiedBy>Mike Hall</cp:lastModifiedBy>
  <cp:revision>96</cp:revision>
  <cp:lastPrinted>2017-12-28T15:43:53Z</cp:lastPrinted>
  <dcterms:created xsi:type="dcterms:W3CDTF">2017-12-24T14:20:49Z</dcterms:created>
  <dcterms:modified xsi:type="dcterms:W3CDTF">2018-01-10T21:17:52Z</dcterms:modified>
</cp:coreProperties>
</file>